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8"/>
  </p:notesMasterIdLst>
  <p:sldIdLst>
    <p:sldId id="256" r:id="rId2"/>
    <p:sldId id="258" r:id="rId3"/>
    <p:sldId id="261" r:id="rId4"/>
    <p:sldId id="276" r:id="rId5"/>
    <p:sldId id="313" r:id="rId6"/>
    <p:sldId id="262" r:id="rId7"/>
    <p:sldId id="314" r:id="rId8"/>
    <p:sldId id="315" r:id="rId9"/>
    <p:sldId id="323" r:id="rId10"/>
    <p:sldId id="316" r:id="rId11"/>
    <p:sldId id="317" r:id="rId12"/>
    <p:sldId id="322" r:id="rId13"/>
    <p:sldId id="318" r:id="rId14"/>
    <p:sldId id="319" r:id="rId15"/>
    <p:sldId id="320" r:id="rId16"/>
    <p:sldId id="321" r:id="rId17"/>
  </p:sldIdLst>
  <p:sldSz cx="9144000" cy="5143500" type="screen16x9"/>
  <p:notesSz cx="6858000" cy="9144000"/>
  <p:embeddedFontLst>
    <p:embeddedFont>
      <p:font typeface="Anaheim" panose="020B0604020202020204" charset="0"/>
      <p:regular r:id="rId19"/>
    </p:embeddedFont>
    <p:embeddedFont>
      <p:font typeface="Bebas Neue" panose="020B0606020202050201" pitchFamily="34" charset="0"/>
      <p:regular r:id="rId20"/>
    </p:embeddedFont>
    <p:embeddedFont>
      <p:font typeface="Bevan" panose="020B0604020202020204" charset="0"/>
      <p:regular r:id="rId21"/>
      <p:italic r:id="rId22"/>
    </p:embeddedFont>
    <p:embeddedFont>
      <p:font typeface="Consolas" panose="020B0609020204030204" pitchFamily="49"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Nunito Light" pitchFamily="2"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9F1811-D186-4F2F-9E74-99A96BE6D548}">
  <a:tblStyle styleId="{E49F1811-D186-4F2F-9E74-99A96BE6D5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6421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1201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9465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rot="-229732">
            <a:off x="725829" y="965842"/>
            <a:ext cx="2551796" cy="3271598"/>
          </a:xfrm>
          <a:prstGeom prst="rect">
            <a:avLst/>
          </a:prstGeom>
          <a:noFill/>
          <a:ln w="76200" cap="flat" cmpd="sng">
            <a:solidFill>
              <a:schemeClr val="accent2"/>
            </a:solidFill>
            <a:prstDash val="solid"/>
            <a:round/>
            <a:headEnd type="none" w="sm" len="sm"/>
            <a:tailEnd type="none" w="sm" len="sm"/>
          </a:ln>
        </p:spPr>
      </p:sp>
      <p:pic>
        <p:nvPicPr>
          <p:cNvPr id="12" name="Google Shape;12;p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7"/>
          <p:cNvSpPr txBox="1">
            <a:spLocks noGrp="1"/>
          </p:cNvSpPr>
          <p:nvPr>
            <p:ph type="subTitle" idx="1"/>
          </p:nvPr>
        </p:nvSpPr>
        <p:spPr>
          <a:xfrm>
            <a:off x="720000" y="1541950"/>
            <a:ext cx="4294800" cy="30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pic>
        <p:nvPicPr>
          <p:cNvPr id="43" name="Google Shape;43;p7"/>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44" name="Google Shape;44;p7"/>
          <p:cNvSpPr>
            <a:spLocks noGrp="1"/>
          </p:cNvSpPr>
          <p:nvPr>
            <p:ph type="pic" idx="2"/>
          </p:nvPr>
        </p:nvSpPr>
        <p:spPr>
          <a:xfrm rot="268948">
            <a:off x="5303480" y="1045374"/>
            <a:ext cx="2817518" cy="3045653"/>
          </a:xfrm>
          <a:prstGeom prst="rect">
            <a:avLst/>
          </a:prstGeom>
          <a:noFill/>
          <a:ln w="76200" cap="flat" cmpd="sng">
            <a:solidFill>
              <a:schemeClr val="accent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3"/>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 name="Google Shape;70;p13"/>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3"/>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2" name="Google Shape;72;p13"/>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3"/>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13"/>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 name="Google Shape;75;p13"/>
          <p:cNvSpPr txBox="1">
            <a:spLocks noGrp="1"/>
          </p:cNvSpPr>
          <p:nvPr>
            <p:ph type="title" idx="7" hasCustomPrompt="1"/>
          </p:nvPr>
        </p:nvSpPr>
        <p:spPr>
          <a:xfrm>
            <a:off x="720000"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title" idx="8" hasCustomPrompt="1"/>
          </p:nvPr>
        </p:nvSpPr>
        <p:spPr>
          <a:xfrm>
            <a:off x="720000"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title" idx="9" hasCustomPrompt="1"/>
          </p:nvPr>
        </p:nvSpPr>
        <p:spPr>
          <a:xfrm>
            <a:off x="3419269"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title" idx="13" hasCustomPrompt="1"/>
          </p:nvPr>
        </p:nvSpPr>
        <p:spPr>
          <a:xfrm>
            <a:off x="3419269"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14" hasCustomPrompt="1"/>
          </p:nvPr>
        </p:nvSpPr>
        <p:spPr>
          <a:xfrm>
            <a:off x="6118545"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15" hasCustomPrompt="1"/>
          </p:nvPr>
        </p:nvSpPr>
        <p:spPr>
          <a:xfrm>
            <a:off x="6118545"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16"/>
          </p:nvPr>
        </p:nvSpPr>
        <p:spPr>
          <a:xfrm>
            <a:off x="720000"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 name="Google Shape;82;p13"/>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 name="Google Shape;83;p13"/>
          <p:cNvSpPr txBox="1">
            <a:spLocks noGrp="1"/>
          </p:cNvSpPr>
          <p:nvPr>
            <p:ph type="subTitle" idx="18"/>
          </p:nvPr>
        </p:nvSpPr>
        <p:spPr>
          <a:xfrm>
            <a:off x="6118545"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3"/>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 name="Google Shape;85;p13"/>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3"/>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87" name="Google Shape;87;p1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88" name="Google Shape;88;p13"/>
          <p:cNvPicPr preferRelativeResize="0"/>
          <p:nvPr/>
        </p:nvPicPr>
        <p:blipFill rotWithShape="1">
          <a:blip r:embed="rId3">
            <a:alphaModFix/>
          </a:blip>
          <a:srcRect l="1840" t="5633" r="30982" b="81334"/>
          <a:stretch/>
        </p:blipFill>
        <p:spPr>
          <a:xfrm>
            <a:off x="5874200" y="4507600"/>
            <a:ext cx="3269800" cy="635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18" name="Google Shape;118;p18"/>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119" name="Google Shape;119;p18"/>
          <p:cNvPicPr preferRelativeResize="0"/>
          <p:nvPr/>
        </p:nvPicPr>
        <p:blipFill rotWithShape="1">
          <a:blip r:embed="rId3">
            <a:alphaModFix/>
          </a:blip>
          <a:srcRect l="21412" t="18809" r="21412" b="27722"/>
          <a:stretch/>
        </p:blipFill>
        <p:spPr>
          <a:xfrm>
            <a:off x="8556250" y="341400"/>
            <a:ext cx="422641" cy="396200"/>
          </a:xfrm>
          <a:prstGeom prst="rect">
            <a:avLst/>
          </a:prstGeom>
          <a:noFill/>
          <a:ln>
            <a:noFill/>
          </a:ln>
        </p:spPr>
      </p:pic>
      <p:grpSp>
        <p:nvGrpSpPr>
          <p:cNvPr id="120" name="Google Shape;120;p18"/>
          <p:cNvGrpSpPr/>
          <p:nvPr/>
        </p:nvGrpSpPr>
        <p:grpSpPr>
          <a:xfrm rot="-1227448">
            <a:off x="8488624" y="4560774"/>
            <a:ext cx="382762" cy="238192"/>
            <a:chOff x="4215375" y="348675"/>
            <a:chExt cx="382775" cy="238200"/>
          </a:xfrm>
        </p:grpSpPr>
        <p:sp>
          <p:nvSpPr>
            <p:cNvPr id="121" name="Google Shape;121;p18"/>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18"/>
          <p:cNvGrpSpPr/>
          <p:nvPr/>
        </p:nvGrpSpPr>
        <p:grpSpPr>
          <a:xfrm>
            <a:off x="-1" y="4022950"/>
            <a:ext cx="1621701" cy="1120550"/>
            <a:chOff x="-1" y="4022950"/>
            <a:chExt cx="1621701" cy="1120550"/>
          </a:xfrm>
        </p:grpSpPr>
        <p:pic>
          <p:nvPicPr>
            <p:cNvPr id="124" name="Google Shape;124;p18"/>
            <p:cNvPicPr preferRelativeResize="0"/>
            <p:nvPr/>
          </p:nvPicPr>
          <p:blipFill rotWithShape="1">
            <a:blip r:embed="rId4">
              <a:alphaModFix/>
            </a:blip>
            <a:srcRect l="3884" t="5026" r="62797" b="76572"/>
            <a:stretch/>
          </p:blipFill>
          <p:spPr>
            <a:xfrm flipH="1">
              <a:off x="-1" y="4245650"/>
              <a:ext cx="1621701" cy="897850"/>
            </a:xfrm>
            <a:prstGeom prst="rect">
              <a:avLst/>
            </a:prstGeom>
            <a:noFill/>
            <a:ln>
              <a:noFill/>
            </a:ln>
          </p:spPr>
        </p:pic>
        <p:pic>
          <p:nvPicPr>
            <p:cNvPr id="125" name="Google Shape;125;p18"/>
            <p:cNvPicPr preferRelativeResize="0"/>
            <p:nvPr/>
          </p:nvPicPr>
          <p:blipFill rotWithShape="1">
            <a:blip r:embed="rId3">
              <a:alphaModFix/>
            </a:blip>
            <a:srcRect l="21412" t="18809" r="21412" b="27722"/>
            <a:stretch/>
          </p:blipFill>
          <p:spPr>
            <a:xfrm>
              <a:off x="117875" y="4022950"/>
              <a:ext cx="558276" cy="523350"/>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62"/>
        <p:cNvGrpSpPr/>
        <p:nvPr/>
      </p:nvGrpSpPr>
      <p:grpSpPr>
        <a:xfrm>
          <a:off x="0" y="0"/>
          <a:ext cx="0" cy="0"/>
          <a:chOff x="0" y="0"/>
          <a:chExt cx="0" cy="0"/>
        </a:xfrm>
      </p:grpSpPr>
      <p:pic>
        <p:nvPicPr>
          <p:cNvPr id="163" name="Google Shape;163;p24"/>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164" name="Google Shape;16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24"/>
          <p:cNvSpPr txBox="1">
            <a:spLocks noGrp="1"/>
          </p:cNvSpPr>
          <p:nvPr>
            <p:ph type="subTitle" idx="1"/>
          </p:nvPr>
        </p:nvSpPr>
        <p:spPr>
          <a:xfrm>
            <a:off x="4570825"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67" name="Google Shape;167;p24"/>
          <p:cNvPicPr preferRelativeResize="0"/>
          <p:nvPr/>
        </p:nvPicPr>
        <p:blipFill rotWithShape="1">
          <a:blip r:embed="rId3">
            <a:alphaModFix/>
          </a:blip>
          <a:srcRect l="4959" t="4988" r="34330" b="76611"/>
          <a:stretch/>
        </p:blipFill>
        <p:spPr>
          <a:xfrm>
            <a:off x="6189025" y="4245650"/>
            <a:ext cx="2954974" cy="897850"/>
          </a:xfrm>
          <a:prstGeom prst="rect">
            <a:avLst/>
          </a:prstGeom>
          <a:noFill/>
          <a:ln>
            <a:noFill/>
          </a:ln>
        </p:spPr>
      </p:pic>
      <p:pic>
        <p:nvPicPr>
          <p:cNvPr id="168" name="Google Shape;168;p24"/>
          <p:cNvPicPr preferRelativeResize="0"/>
          <p:nvPr/>
        </p:nvPicPr>
        <p:blipFill rotWithShape="1">
          <a:blip r:embed="rId4">
            <a:alphaModFix/>
          </a:blip>
          <a:srcRect l="21412" t="18809" r="21412" b="27722"/>
          <a:stretch/>
        </p:blipFill>
        <p:spPr>
          <a:xfrm>
            <a:off x="8305450" y="856125"/>
            <a:ext cx="558276" cy="523350"/>
          </a:xfrm>
          <a:prstGeom prst="rect">
            <a:avLst/>
          </a:prstGeom>
          <a:noFill/>
          <a:ln>
            <a:noFill/>
          </a:ln>
        </p:spPr>
      </p:pic>
      <p:grpSp>
        <p:nvGrpSpPr>
          <p:cNvPr id="169" name="Google Shape;169;p24"/>
          <p:cNvGrpSpPr/>
          <p:nvPr/>
        </p:nvGrpSpPr>
        <p:grpSpPr>
          <a:xfrm rot="-1227448">
            <a:off x="307674" y="4533624"/>
            <a:ext cx="382762" cy="238192"/>
            <a:chOff x="4215375" y="348675"/>
            <a:chExt cx="382775" cy="238200"/>
          </a:xfrm>
        </p:grpSpPr>
        <p:sp>
          <p:nvSpPr>
            <p:cNvPr id="170" name="Google Shape;170;p24"/>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pic>
        <p:nvPicPr>
          <p:cNvPr id="259" name="Google Shape;259;p3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grpSp>
        <p:nvGrpSpPr>
          <p:cNvPr id="260" name="Google Shape;260;p32"/>
          <p:cNvGrpSpPr/>
          <p:nvPr/>
        </p:nvGrpSpPr>
        <p:grpSpPr>
          <a:xfrm>
            <a:off x="7319500" y="3340850"/>
            <a:ext cx="1824502" cy="1805500"/>
            <a:chOff x="7319500" y="3340850"/>
            <a:chExt cx="1824502" cy="1805500"/>
          </a:xfrm>
        </p:grpSpPr>
        <p:pic>
          <p:nvPicPr>
            <p:cNvPr id="261" name="Google Shape;261;p32"/>
            <p:cNvPicPr preferRelativeResize="0"/>
            <p:nvPr/>
          </p:nvPicPr>
          <p:blipFill rotWithShape="1">
            <a:blip r:embed="rId3">
              <a:alphaModFix/>
            </a:blip>
            <a:srcRect l="9348" t="6200" r="53165" b="70491"/>
            <a:stretch/>
          </p:blipFill>
          <p:spPr>
            <a:xfrm>
              <a:off x="7319500" y="4009000"/>
              <a:ext cx="1824502" cy="1137350"/>
            </a:xfrm>
            <a:prstGeom prst="rect">
              <a:avLst/>
            </a:prstGeom>
            <a:noFill/>
            <a:ln>
              <a:noFill/>
            </a:ln>
          </p:spPr>
        </p:pic>
        <p:pic>
          <p:nvPicPr>
            <p:cNvPr id="262" name="Google Shape;262;p32"/>
            <p:cNvPicPr preferRelativeResize="0"/>
            <p:nvPr/>
          </p:nvPicPr>
          <p:blipFill rotWithShape="1">
            <a:blip r:embed="rId4">
              <a:alphaModFix/>
            </a:blip>
            <a:srcRect l="21412" t="18809" r="21412" b="27722"/>
            <a:stretch/>
          </p:blipFill>
          <p:spPr>
            <a:xfrm>
              <a:off x="8347250" y="3340850"/>
              <a:ext cx="558276" cy="523350"/>
            </a:xfrm>
            <a:prstGeom prst="rect">
              <a:avLst/>
            </a:prstGeom>
            <a:noFill/>
            <a:ln>
              <a:noFill/>
            </a:ln>
          </p:spPr>
        </p:pic>
      </p:grpSp>
      <p:grpSp>
        <p:nvGrpSpPr>
          <p:cNvPr id="263" name="Google Shape;263;p32"/>
          <p:cNvGrpSpPr/>
          <p:nvPr/>
        </p:nvGrpSpPr>
        <p:grpSpPr>
          <a:xfrm rot="-1227448">
            <a:off x="254849" y="4663374"/>
            <a:ext cx="382762" cy="238192"/>
            <a:chOff x="4215375" y="348675"/>
            <a:chExt cx="382775" cy="238200"/>
          </a:xfrm>
        </p:grpSpPr>
        <p:sp>
          <p:nvSpPr>
            <p:cNvPr id="264" name="Google Shape;264;p32"/>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6"/>
        <p:cNvGrpSpPr/>
        <p:nvPr/>
      </p:nvGrpSpPr>
      <p:grpSpPr>
        <a:xfrm>
          <a:off x="0" y="0"/>
          <a:ext cx="0" cy="0"/>
          <a:chOff x="0" y="0"/>
          <a:chExt cx="0" cy="0"/>
        </a:xfrm>
      </p:grpSpPr>
      <p:pic>
        <p:nvPicPr>
          <p:cNvPr id="267" name="Google Shape;267;p3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268" name="Google Shape;268;p33"/>
          <p:cNvPicPr preferRelativeResize="0"/>
          <p:nvPr/>
        </p:nvPicPr>
        <p:blipFill rotWithShape="1">
          <a:blip r:embed="rId3">
            <a:alphaModFix/>
          </a:blip>
          <a:srcRect l="12555" t="7940" r="8630" b="13983"/>
          <a:stretch/>
        </p:blipFill>
        <p:spPr>
          <a:xfrm>
            <a:off x="-253225" y="3636136"/>
            <a:ext cx="2409501" cy="2392925"/>
          </a:xfrm>
          <a:prstGeom prst="rect">
            <a:avLst/>
          </a:prstGeom>
          <a:noFill/>
          <a:ln>
            <a:noFill/>
          </a:ln>
        </p:spPr>
      </p:pic>
      <p:pic>
        <p:nvPicPr>
          <p:cNvPr id="269" name="Google Shape;269;p33"/>
          <p:cNvPicPr preferRelativeResize="0"/>
          <p:nvPr/>
        </p:nvPicPr>
        <p:blipFill rotWithShape="1">
          <a:blip r:embed="rId4">
            <a:alphaModFix/>
          </a:blip>
          <a:srcRect l="-8232" t="-205" r="21570" b="54603"/>
          <a:stretch/>
        </p:blipFill>
        <p:spPr>
          <a:xfrm rot="10800000" flipH="1">
            <a:off x="4925800" y="-7150"/>
            <a:ext cx="4218198" cy="22251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1pPr>
            <a:lvl2pPr lvl="1"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2pPr>
            <a:lvl3pPr lvl="2"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3pPr>
            <a:lvl4pPr lvl="3"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4pPr>
            <a:lvl5pPr lvl="4"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5pPr>
            <a:lvl6pPr lvl="5"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6pPr>
            <a:lvl7pPr lvl="6"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7pPr>
            <a:lvl8pPr lvl="7"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8pPr>
            <a:lvl9pPr lvl="8"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Lato"/>
              <a:buChar char="●"/>
              <a:defRPr>
                <a:solidFill>
                  <a:schemeClr val="accent1"/>
                </a:solidFill>
                <a:latin typeface="Lato"/>
                <a:ea typeface="Lato"/>
                <a:cs typeface="Lato"/>
                <a:sym typeface="Lato"/>
              </a:defRPr>
            </a:lvl1pPr>
            <a:lvl2pPr marL="914400" lvl="1"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3pPr>
            <a:lvl4pPr marL="1828800" lvl="3"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4pPr>
            <a:lvl5pPr marL="2286000" lvl="4"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5pPr>
            <a:lvl6pPr marL="2743200" lvl="5"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6pPr>
            <a:lvl7pPr marL="3200400" lvl="6"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7pPr>
            <a:lvl8pPr marL="3657600" lvl="7"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8pPr>
            <a:lvl9pPr marL="4114800" lvl="8" indent="-317500">
              <a:lnSpc>
                <a:spcPct val="100000"/>
              </a:lnSpc>
              <a:spcBef>
                <a:spcPts val="1600"/>
              </a:spcBef>
              <a:spcAft>
                <a:spcPts val="1600"/>
              </a:spcAft>
              <a:buClr>
                <a:schemeClr val="accent1"/>
              </a:buClr>
              <a:buSzPts val="1400"/>
              <a:buFont typeface="Lato"/>
              <a:buChar char="■"/>
              <a:defRPr>
                <a:solidFill>
                  <a:schemeClr val="accent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4" r:id="rId5"/>
    <p:sldLayoutId id="2147483670" r:id="rId6"/>
    <p:sldLayoutId id="2147483678" r:id="rId7"/>
    <p:sldLayoutId id="214748367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hyperlink" Target="https://github.com/DeacMelinda/NaiveBayesLanguageClassificatio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37"/>
          <p:cNvPicPr preferRelativeResize="0"/>
          <p:nvPr/>
        </p:nvPicPr>
        <p:blipFill>
          <a:blip r:embed="rId3">
            <a:alphaModFix/>
          </a:blip>
          <a:stretch>
            <a:fillRect/>
          </a:stretch>
        </p:blipFill>
        <p:spPr>
          <a:xfrm rot="10800000">
            <a:off x="-1257451" y="321075"/>
            <a:ext cx="4867451" cy="4879650"/>
          </a:xfrm>
          <a:prstGeom prst="rect">
            <a:avLst/>
          </a:prstGeom>
          <a:noFill/>
          <a:ln>
            <a:noFill/>
          </a:ln>
        </p:spPr>
      </p:pic>
      <p:pic>
        <p:nvPicPr>
          <p:cNvPr id="281" name="Google Shape;281;p37"/>
          <p:cNvPicPr preferRelativeResize="0"/>
          <p:nvPr/>
        </p:nvPicPr>
        <p:blipFill rotWithShape="1">
          <a:blip r:embed="rId4">
            <a:alphaModFix/>
          </a:blip>
          <a:srcRect l="12555" t="7940" r="8630" b="13983"/>
          <a:stretch/>
        </p:blipFill>
        <p:spPr>
          <a:xfrm>
            <a:off x="6734500" y="-991201"/>
            <a:ext cx="2409501" cy="2392925"/>
          </a:xfrm>
          <a:prstGeom prst="rect">
            <a:avLst/>
          </a:prstGeom>
          <a:noFill/>
          <a:ln>
            <a:noFill/>
          </a:ln>
        </p:spPr>
      </p:pic>
      <p:sp>
        <p:nvSpPr>
          <p:cNvPr id="282" name="Google Shape;282;p37"/>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t>Language Classification using Naïve Bayes</a:t>
            </a:r>
            <a:endParaRPr sz="3600" dirty="0"/>
          </a:p>
        </p:txBody>
      </p:sp>
      <p:sp>
        <p:nvSpPr>
          <p:cNvPr id="283" name="Google Shape;283;p37"/>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Deac Melinda-Anca</a:t>
            </a:r>
          </a:p>
          <a:p>
            <a:pPr marL="0" lvl="0" indent="0" algn="l" rtl="0">
              <a:spcBef>
                <a:spcPts val="0"/>
              </a:spcBef>
              <a:spcAft>
                <a:spcPts val="0"/>
              </a:spcAft>
              <a:buNone/>
            </a:pPr>
            <a:r>
              <a:rPr lang="en-US" dirty="0"/>
              <a:t>30442</a:t>
            </a:r>
            <a:endParaRPr dirty="0"/>
          </a:p>
        </p:txBody>
      </p:sp>
      <p:pic>
        <p:nvPicPr>
          <p:cNvPr id="284" name="Google Shape;284;p37"/>
          <p:cNvPicPr preferRelativeResize="0">
            <a:picLocks noGrp="1"/>
          </p:cNvPicPr>
          <p:nvPr>
            <p:ph type="pic" idx="2"/>
          </p:nvPr>
        </p:nvPicPr>
        <p:blipFill rotWithShape="1">
          <a:blip r:embed="rId5"/>
          <a:srcRect l="-247" t="31" r="400"/>
          <a:stretch/>
        </p:blipFill>
        <p:spPr>
          <a:xfrm rot="-229732">
            <a:off x="726883" y="997368"/>
            <a:ext cx="2630618" cy="3237401"/>
          </a:xfrm>
          <a:prstGeom prst="rect">
            <a:avLst/>
          </a:prstGeom>
        </p:spPr>
      </p:pic>
      <p:sp>
        <p:nvSpPr>
          <p:cNvPr id="285" name="Google Shape;285;p37"/>
          <p:cNvSpPr/>
          <p:nvPr/>
        </p:nvSpPr>
        <p:spPr>
          <a:xfrm rot="-10516076" flipH="1">
            <a:off x="2819581" y="3650642"/>
            <a:ext cx="808621" cy="806021"/>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7"/>
          <p:cNvGrpSpPr/>
          <p:nvPr/>
        </p:nvGrpSpPr>
        <p:grpSpPr>
          <a:xfrm rot="-1227448">
            <a:off x="8239224" y="4150124"/>
            <a:ext cx="382762" cy="238192"/>
            <a:chOff x="4215375" y="348675"/>
            <a:chExt cx="382775" cy="238200"/>
          </a:xfrm>
        </p:grpSpPr>
        <p:sp>
          <p:nvSpPr>
            <p:cNvPr id="287" name="Google Shape;287;p37"/>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4"/>
                                        </p:tgtEl>
                                        <p:attrNameLst>
                                          <p:attrName>style.visibility</p:attrName>
                                        </p:attrNameLst>
                                      </p:cBhvr>
                                      <p:to>
                                        <p:strVal val="visible"/>
                                      </p:to>
                                    </p:set>
                                    <p:anim calcmode="lin" valueType="num">
                                      <p:cBhvr additive="base">
                                        <p:cTn id="7" dur="500" fill="hold"/>
                                        <p:tgtEl>
                                          <p:spTgt spid="284"/>
                                        </p:tgtEl>
                                        <p:attrNameLst>
                                          <p:attrName>ppt_x</p:attrName>
                                        </p:attrNameLst>
                                      </p:cBhvr>
                                      <p:tavLst>
                                        <p:tav tm="0">
                                          <p:val>
                                            <p:strVal val="#ppt_x"/>
                                          </p:val>
                                        </p:tav>
                                        <p:tav tm="100000">
                                          <p:val>
                                            <p:strVal val="#ppt_x"/>
                                          </p:val>
                                        </p:tav>
                                      </p:tavLst>
                                    </p:anim>
                                    <p:anim calcmode="lin" valueType="num">
                                      <p:cBhvr additive="base">
                                        <p:cTn id="8" dur="500" fill="hold"/>
                                        <p:tgtEl>
                                          <p:spTgt spid="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7" name="TextBox 6">
            <a:extLst>
              <a:ext uri="{FF2B5EF4-FFF2-40B4-BE49-F238E27FC236}">
                <a16:creationId xmlns:a16="http://schemas.microsoft.com/office/drawing/2014/main" id="{5311CDDF-C49F-398F-D35B-84C032D4ACFE}"/>
              </a:ext>
            </a:extLst>
          </p:cNvPr>
          <p:cNvSpPr txBox="1"/>
          <p:nvPr/>
        </p:nvSpPr>
        <p:spPr>
          <a:xfrm>
            <a:off x="607376" y="1268146"/>
            <a:ext cx="8029366" cy="1815882"/>
          </a:xfrm>
          <a:prstGeom prst="rect">
            <a:avLst/>
          </a:prstGeom>
          <a:noFill/>
        </p:spPr>
        <p:txBody>
          <a:bodyPr wrap="square" rtlCol="0">
            <a:spAutoFit/>
          </a:bodyPr>
          <a:lstStyle/>
          <a:p>
            <a:r>
              <a:rPr lang="en-US" dirty="0">
                <a:solidFill>
                  <a:schemeClr val="accent3"/>
                </a:solidFill>
              </a:rPr>
              <a:t>To train the model means to obtain the likelihood and the priors from the training file. After opening the file, there should be:</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data</a:t>
            </a:r>
            <a:r>
              <a:rPr lang="en-US" dirty="0">
                <a:solidFill>
                  <a:schemeClr val="accent3"/>
                </a:solidFill>
              </a:rPr>
              <a:t>  containing the phrases (one phrase per index)</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labels </a:t>
            </a:r>
            <a:r>
              <a:rPr lang="en-US" dirty="0">
                <a:solidFill>
                  <a:schemeClr val="accent3"/>
                </a:solidFill>
              </a:rPr>
              <a:t>containing on each row the class of the 			associated phrase from the data array</a:t>
            </a:r>
          </a:p>
          <a:p>
            <a:pPr marL="285750" indent="-285750">
              <a:buFont typeface="Arial" panose="020B0604020202020204" pitchFamily="34" charset="0"/>
              <a:buChar char="•"/>
            </a:pPr>
            <a:r>
              <a:rPr lang="en-US" sz="1400" dirty="0">
                <a:solidFill>
                  <a:schemeClr val="bg2">
                    <a:lumMod val="40000"/>
                    <a:lumOff val="60000"/>
                  </a:schemeClr>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808080"/>
                </a:solidFill>
                <a:latin typeface="Consolas" panose="020B0609020204030204" pitchFamily="49" charset="0"/>
              </a:rPr>
              <a:t>numSamples</a:t>
            </a:r>
            <a:r>
              <a:rPr lang="en-US" sz="1400" dirty="0">
                <a:solidFill>
                  <a:srgbClr val="808080"/>
                </a:solidFill>
                <a:latin typeface="Consolas" panose="020B0609020204030204" pitchFamily="49" charset="0"/>
              </a:rPr>
              <a:t> </a:t>
            </a:r>
            <a:r>
              <a:rPr lang="en-US" dirty="0">
                <a:solidFill>
                  <a:schemeClr val="accent3"/>
                </a:solidFill>
              </a:rPr>
              <a:t>containing the total number of training phrases</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808080"/>
                </a:solidFill>
                <a:latin typeface="Consolas" panose="020B0609020204030204" pitchFamily="49" charset="0"/>
              </a:rPr>
              <a:t>letterPairs</a:t>
            </a:r>
            <a:r>
              <a:rPr lang="en-US" sz="1400" dirty="0">
                <a:solidFill>
                  <a:srgbClr val="808080"/>
                </a:solidFill>
                <a:latin typeface="Consolas" panose="020B0609020204030204" pitchFamily="49" charset="0"/>
              </a:rPr>
              <a:t> </a:t>
            </a:r>
            <a:r>
              <a:rPr lang="en-US" dirty="0">
                <a:solidFill>
                  <a:schemeClr val="accent3"/>
                </a:solidFill>
              </a:rPr>
              <a:t>containing all combinations of letters and space</a:t>
            </a:r>
          </a:p>
          <a:p>
            <a:endParaRPr lang="en-US" dirty="0"/>
          </a:p>
        </p:txBody>
      </p:sp>
      <p:sp>
        <p:nvSpPr>
          <p:cNvPr id="8" name="TextBox 7">
            <a:extLst>
              <a:ext uri="{FF2B5EF4-FFF2-40B4-BE49-F238E27FC236}">
                <a16:creationId xmlns:a16="http://schemas.microsoft.com/office/drawing/2014/main" id="{8AC11CB1-CA3B-5F67-4D61-282D43A1AED1}"/>
              </a:ext>
            </a:extLst>
          </p:cNvPr>
          <p:cNvSpPr txBox="1"/>
          <p:nvPr/>
        </p:nvSpPr>
        <p:spPr>
          <a:xfrm>
            <a:off x="557317" y="2882593"/>
            <a:ext cx="8029366" cy="738664"/>
          </a:xfrm>
          <a:prstGeom prst="rect">
            <a:avLst/>
          </a:prstGeom>
          <a:noFill/>
        </p:spPr>
        <p:txBody>
          <a:bodyPr wrap="square" rtlCol="0">
            <a:spAutoFit/>
          </a:bodyPr>
          <a:lstStyle/>
          <a:p>
            <a:r>
              <a:rPr lang="en-US" dirty="0">
                <a:solidFill>
                  <a:schemeClr val="accent6"/>
                </a:solidFill>
              </a:rPr>
              <a:t>To compute the feature matrix, each row from data is taken 2 characters by two. If the pair contains valid values (letters or space), then the corresponding slot from the features matrix gets incremented.</a:t>
            </a:r>
          </a:p>
        </p:txBody>
      </p:sp>
      <p:sp>
        <p:nvSpPr>
          <p:cNvPr id="9" name="TextBox 8">
            <a:extLst>
              <a:ext uri="{FF2B5EF4-FFF2-40B4-BE49-F238E27FC236}">
                <a16:creationId xmlns:a16="http://schemas.microsoft.com/office/drawing/2014/main" id="{A4A7B60E-307A-2442-6F76-CE1CF99B87EC}"/>
              </a:ext>
            </a:extLst>
          </p:cNvPr>
          <p:cNvSpPr txBox="1"/>
          <p:nvPr/>
        </p:nvSpPr>
        <p:spPr>
          <a:xfrm>
            <a:off x="1301518" y="3621257"/>
            <a:ext cx="7235106" cy="1446550"/>
          </a:xfrm>
          <a:prstGeom prst="rect">
            <a:avLst/>
          </a:prstGeom>
          <a:noFill/>
        </p:spPr>
        <p:txBody>
          <a:bodyPr wrap="square" rtlCol="0">
            <a:spAutoFit/>
          </a:bodyPr>
          <a:lstStyle/>
          <a:p>
            <a:r>
              <a:rPr lang="en-US" sz="1100" dirty="0">
                <a:solidFill>
                  <a:schemeClr val="bg2">
                    <a:lumMod val="40000"/>
                    <a:lumOff val="6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size_t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000000"/>
                </a:solidFill>
                <a:latin typeface="Consolas" panose="020B0609020204030204" pitchFamily="49" charset="0"/>
              </a:rPr>
              <a:t>str.length</a:t>
            </a:r>
            <a:r>
              <a:rPr lang="en-US" sz="1100" dirty="0">
                <a:solidFill>
                  <a:srgbClr val="000000"/>
                </a:solidFill>
                <a:latin typeface="Consolas" panose="020B0609020204030204" pitchFamily="49" charset="0"/>
              </a:rPr>
              <a:t>() - 1;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a:t>
            </a:r>
            <a:r>
              <a:rPr lang="en-US" sz="1100" dirty="0" err="1">
                <a:solidFill>
                  <a:srgbClr val="000000"/>
                </a:solidFill>
                <a:latin typeface="Consolas" panose="020B0609020204030204" pitchFamily="49" charset="0"/>
              </a:rPr>
              <a:t>str.substr</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2);</a:t>
            </a:r>
          </a:p>
          <a:p>
            <a:r>
              <a:rPr lang="en-US" sz="1100" dirty="0">
                <a:solidFill>
                  <a:schemeClr val="bg2">
                    <a:lumMod val="40000"/>
                    <a:lumOff val="60000"/>
                  </a:schemeClr>
                </a:solidFill>
                <a:latin typeface="Consolas" panose="020B0609020204030204" pitchFamily="49" charset="0"/>
              </a:rPr>
              <a:t>  auto</a:t>
            </a:r>
            <a:r>
              <a:rPr lang="en-US" sz="1100" dirty="0">
                <a:solidFill>
                  <a:srgbClr val="000000"/>
                </a:solidFill>
                <a:latin typeface="Consolas" panose="020B0609020204030204" pitchFamily="49" charset="0"/>
              </a:rPr>
              <a:t> it = std::find(</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 pair);</a:t>
            </a:r>
          </a:p>
          <a:p>
            <a:r>
              <a:rPr lang="en-US" sz="1100" dirty="0">
                <a:solidFill>
                  <a:schemeClr val="bg2">
                    <a:lumMod val="40000"/>
                    <a:lumOff val="60000"/>
                  </a:schemeClr>
                </a:solidFill>
                <a:latin typeface="Consolas" panose="020B0609020204030204" pitchFamily="49" charset="0"/>
              </a:rPr>
              <a:t>  if</a:t>
            </a:r>
            <a:r>
              <a:rPr lang="en-US" sz="1100" dirty="0">
                <a:solidFill>
                  <a:srgbClr val="000000"/>
                </a:solidFill>
                <a:latin typeface="Consolas" panose="020B0609020204030204" pitchFamily="49" charset="0"/>
              </a:rPr>
              <a:t> (it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a:t>
            </a:r>
          </a:p>
          <a:p>
            <a:r>
              <a:rPr lang="en-US" sz="1100" dirty="0">
                <a:solidFill>
                  <a:schemeClr val="bg2">
                    <a:lumMod val="40000"/>
                    <a:lumOff val="60000"/>
                  </a:schemeClr>
                </a:solidFill>
                <a:latin typeface="Consolas" panose="020B0609020204030204" pitchFamily="49" charset="0"/>
              </a:rPr>
              <a:t>    int</a:t>
            </a:r>
            <a:r>
              <a:rPr lang="en-US" sz="1100" dirty="0">
                <a:solidFill>
                  <a:srgbClr val="000000"/>
                </a:solidFill>
                <a:latin typeface="Consolas" panose="020B0609020204030204" pitchFamily="49" charset="0"/>
              </a:rPr>
              <a:t> index = std::distance(</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it);</a:t>
            </a:r>
          </a:p>
          <a:p>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X_row</a:t>
            </a:r>
            <a:r>
              <a:rPr lang="en-US" sz="1100" dirty="0">
                <a:solidFill>
                  <a:srgbClr val="000000"/>
                </a:solidFill>
                <a:latin typeface="Consolas" panose="020B0609020204030204" pitchFamily="49" charset="0"/>
              </a:rPr>
              <a:t>, index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endParaRPr lang="en-US" sz="1000" dirty="0">
              <a:solidFill>
                <a:schemeClr val="accent6"/>
              </a:solidFill>
            </a:endParaRPr>
          </a:p>
        </p:txBody>
      </p:sp>
    </p:spTree>
    <p:extLst>
      <p:ext uri="{BB962C8B-B14F-4D97-AF65-F5344CB8AC3E}">
        <p14:creationId xmlns:p14="http://schemas.microsoft.com/office/powerpoint/2010/main" val="18028439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3" name="TextBox 2">
            <a:extLst>
              <a:ext uri="{FF2B5EF4-FFF2-40B4-BE49-F238E27FC236}">
                <a16:creationId xmlns:a16="http://schemas.microsoft.com/office/drawing/2014/main" id="{51BE336A-B2C2-3C36-2D24-98687D8390E5}"/>
              </a:ext>
            </a:extLst>
          </p:cNvPr>
          <p:cNvSpPr txBox="1"/>
          <p:nvPr/>
        </p:nvSpPr>
        <p:spPr>
          <a:xfrm>
            <a:off x="507258" y="1188053"/>
            <a:ext cx="7704000" cy="523220"/>
          </a:xfrm>
          <a:prstGeom prst="rect">
            <a:avLst/>
          </a:prstGeom>
          <a:noFill/>
        </p:spPr>
        <p:txBody>
          <a:bodyPr wrap="square" rtlCol="0">
            <a:spAutoFit/>
          </a:bodyPr>
          <a:lstStyle/>
          <a:p>
            <a:r>
              <a:rPr lang="en-US" dirty="0">
                <a:solidFill>
                  <a:schemeClr val="accent4"/>
                </a:solidFill>
              </a:rPr>
              <a:t>The prior for each class is computed by dividing the total number of samples from the class by the total number of samples:</a:t>
            </a:r>
          </a:p>
        </p:txBody>
      </p:sp>
      <p:sp>
        <p:nvSpPr>
          <p:cNvPr id="4" name="TextBox 3">
            <a:extLst>
              <a:ext uri="{FF2B5EF4-FFF2-40B4-BE49-F238E27FC236}">
                <a16:creationId xmlns:a16="http://schemas.microsoft.com/office/drawing/2014/main" id="{E3928787-5204-B73E-0CCF-13DD697D7ACE}"/>
              </a:ext>
            </a:extLst>
          </p:cNvPr>
          <p:cNvSpPr txBox="1"/>
          <p:nvPr/>
        </p:nvSpPr>
        <p:spPr>
          <a:xfrm>
            <a:off x="2976806" y="1449663"/>
            <a:ext cx="5873518" cy="523220"/>
          </a:xfrm>
          <a:prstGeom prst="rect">
            <a:avLst/>
          </a:prstGeom>
          <a:noFill/>
        </p:spPr>
        <p:txBody>
          <a:bodyPr wrap="square" rtlCol="0">
            <a:spAutoFit/>
          </a:bodyPr>
          <a:lstStyle/>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0, 0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nrOfEnglishSamples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1, 0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nrOfDutchSamples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endParaRPr lang="en-US" dirty="0"/>
          </a:p>
        </p:txBody>
      </p:sp>
      <p:sp>
        <p:nvSpPr>
          <p:cNvPr id="5" name="TextBox 4">
            <a:extLst>
              <a:ext uri="{FF2B5EF4-FFF2-40B4-BE49-F238E27FC236}">
                <a16:creationId xmlns:a16="http://schemas.microsoft.com/office/drawing/2014/main" id="{60F37C0E-9028-62D4-A2C9-62DEB4F1E683}"/>
              </a:ext>
            </a:extLst>
          </p:cNvPr>
          <p:cNvSpPr txBox="1"/>
          <p:nvPr/>
        </p:nvSpPr>
        <p:spPr>
          <a:xfrm>
            <a:off x="507258" y="1972883"/>
            <a:ext cx="7704000" cy="523220"/>
          </a:xfrm>
          <a:prstGeom prst="rect">
            <a:avLst/>
          </a:prstGeom>
          <a:noFill/>
        </p:spPr>
        <p:txBody>
          <a:bodyPr wrap="square" rtlCol="0">
            <a:spAutoFit/>
          </a:bodyPr>
          <a:lstStyle/>
          <a:p>
            <a:r>
              <a:rPr lang="en-US" dirty="0">
                <a:solidFill>
                  <a:schemeClr val="accent4"/>
                </a:solidFill>
              </a:rPr>
              <a:t>To compute the likelihoods, for each class, the number of appearances of a certain feature is counted, then, the likelihood for the given class to have the feature is obtained:</a:t>
            </a:r>
          </a:p>
        </p:txBody>
      </p:sp>
      <p:sp>
        <p:nvSpPr>
          <p:cNvPr id="6" name="TextBox 5">
            <a:extLst>
              <a:ext uri="{FF2B5EF4-FFF2-40B4-BE49-F238E27FC236}">
                <a16:creationId xmlns:a16="http://schemas.microsoft.com/office/drawing/2014/main" id="{22BCEC07-7EC2-2FD5-EA30-7F5DFBEB560B}"/>
              </a:ext>
            </a:extLst>
          </p:cNvPr>
          <p:cNvSpPr txBox="1"/>
          <p:nvPr/>
        </p:nvSpPr>
        <p:spPr>
          <a:xfrm>
            <a:off x="887702" y="2496103"/>
            <a:ext cx="6943112" cy="1615827"/>
          </a:xfrm>
          <a:prstGeom prst="rect">
            <a:avLst/>
          </a:prstGeom>
          <a:noFill/>
        </p:spPr>
        <p:txBody>
          <a:bodyPr wrap="square" rtlCol="0">
            <a:spAutoFit/>
          </a:bodyPr>
          <a:lstStyle/>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feat = 0; feat &lt; d; feat++){</a:t>
            </a:r>
          </a:p>
          <a:p>
            <a:r>
              <a:rPr lang="en-US" sz="1100" dirty="0">
                <a:solidFill>
                  <a:schemeClr val="tx2"/>
                </a:solidFill>
                <a:latin typeface="Consolas" panose="020B0609020204030204" pitchFamily="49" charset="0"/>
              </a:rPr>
              <a:t>  int</a:t>
            </a:r>
            <a:r>
              <a:rPr lang="en-US" sz="1100" dirty="0">
                <a:solidFill>
                  <a:srgbClr val="000000"/>
                </a:solidFill>
                <a:latin typeface="Consolas" panose="020B0609020204030204" pitchFamily="49" charset="0"/>
              </a:rPr>
              <a:t> nr = 0;</a:t>
            </a:r>
          </a:p>
          <a:p>
            <a:r>
              <a:rPr lang="en-US" sz="1100" dirty="0">
                <a:solidFill>
                  <a:schemeClr val="tx2"/>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k = 0; k &lt; </a:t>
            </a:r>
            <a:r>
              <a:rPr lang="en-US" sz="1100" dirty="0" err="1">
                <a:solidFill>
                  <a:srgbClr val="000000"/>
                </a:solidFill>
                <a:latin typeface="Consolas" panose="020B0609020204030204" pitchFamily="49" charset="0"/>
              </a:rPr>
              <a:t>X.rows</a:t>
            </a:r>
            <a:r>
              <a:rPr lang="en-US" sz="1100" dirty="0">
                <a:solidFill>
                  <a:srgbClr val="000000"/>
                </a:solidFill>
                <a:latin typeface="Consolas" panose="020B0609020204030204" pitchFamily="49" charset="0"/>
              </a:rPr>
              <a:t>; k++) {</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75000"/>
                  </a:schemeClr>
                </a:solidFill>
                <a:latin typeface="Consolas" panose="020B0609020204030204" pitchFamily="49" charset="0"/>
              </a:rPr>
              <a:t>THRESHOLD</a:t>
            </a:r>
            <a:r>
              <a:rPr lang="en-US" sz="1100" dirty="0">
                <a:solidFill>
                  <a:srgbClr val="000000"/>
                </a:solidFill>
                <a:latin typeface="Consolas" panose="020B0609020204030204" pitchFamily="49" charset="0"/>
              </a:rPr>
              <a:t> &amp;&amp; y</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 {</a:t>
            </a:r>
          </a:p>
          <a:p>
            <a:r>
              <a:rPr lang="en-US" sz="1100" dirty="0">
                <a:solidFill>
                  <a:srgbClr val="000000"/>
                </a:solidFill>
                <a:latin typeface="Consolas" panose="020B0609020204030204" pitchFamily="49" charset="0"/>
              </a:rPr>
              <a:t>      nr++;</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(nr + 1.0) /  </a:t>
            </a:r>
            <a:r>
              <a:rPr lang="en-US" sz="1100" dirty="0" err="1">
                <a:solidFill>
                  <a:schemeClr val="tx2"/>
                </a:solidFill>
                <a:latin typeface="Consolas" panose="020B0609020204030204" pitchFamily="49" charset="0"/>
              </a:rPr>
              <a:t>static</a:t>
            </a:r>
            <a:r>
              <a:rPr lang="en-US" sz="1100" dirty="0" err="1">
                <a:solidFill>
                  <a:srgbClr val="0000FF"/>
                </a:solidFill>
                <a:latin typeface="Consolas" panose="020B0609020204030204" pitchFamily="49" charset="0"/>
              </a:rPr>
              <a:t>_</a:t>
            </a:r>
            <a:r>
              <a:rPr lang="en-US" sz="1100" dirty="0" err="1">
                <a:solidFill>
                  <a:schemeClr val="tx2"/>
                </a:solidFill>
                <a:latin typeface="Consolas" panose="020B0609020204030204" pitchFamily="49" charset="0"/>
              </a:rPr>
              <a:t>cast</a:t>
            </a:r>
            <a:r>
              <a:rPr lang="en-US" sz="1100" dirty="0">
                <a:solidFill>
                  <a:srgbClr val="000000"/>
                </a:solidFill>
                <a:latin typeface="Consolas" panose="020B0609020204030204" pitchFamily="49" charset="0"/>
              </a:rPr>
              <a:t>&lt;</a:t>
            </a:r>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&gt;(</a:t>
            </a:r>
            <a:r>
              <a:rPr lang="en-US" sz="1100" dirty="0" err="1">
                <a:solidFill>
                  <a:srgbClr val="000000"/>
                </a:solidFill>
                <a:latin typeface="Consolas" panose="020B0609020204030204" pitchFamily="49" charset="0"/>
              </a:rPr>
              <a:t>nrOfEnglishSamples</a:t>
            </a:r>
            <a:r>
              <a:rPr lang="en-US" sz="1100" dirty="0">
                <a:solidFill>
                  <a:srgbClr val="000000"/>
                </a:solidFill>
                <a:latin typeface="Consolas" panose="020B0609020204030204" pitchFamily="49" charset="0"/>
              </a:rPr>
              <a:t> + </a:t>
            </a:r>
            <a:r>
              <a:rPr lang="en-US" sz="1100" dirty="0">
                <a:solidFill>
                  <a:srgbClr val="808080"/>
                </a:solidFill>
                <a:latin typeface="Consolas" panose="020B0609020204030204" pitchFamily="49" charset="0"/>
              </a:rPr>
              <a:t>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endParaRPr lang="en-US" sz="1000" dirty="0"/>
          </a:p>
        </p:txBody>
      </p:sp>
    </p:spTree>
    <p:extLst>
      <p:ext uri="{BB962C8B-B14F-4D97-AF65-F5344CB8AC3E}">
        <p14:creationId xmlns:p14="http://schemas.microsoft.com/office/powerpoint/2010/main" val="2586485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646331"/>
          </a:xfrm>
          <a:prstGeom prst="rect">
            <a:avLst/>
          </a:prstGeom>
          <a:noFill/>
        </p:spPr>
        <p:txBody>
          <a:bodyPr wrap="square" rtlCol="0">
            <a:spAutoFit/>
          </a:bodyPr>
          <a:lstStyle/>
          <a:p>
            <a:r>
              <a:rPr lang="en-US" sz="1200" dirty="0">
                <a:solidFill>
                  <a:schemeClr val="accent1"/>
                </a:solidFill>
              </a:rPr>
              <a:t>Number of lines starting with '</a:t>
            </a:r>
            <a:r>
              <a:rPr lang="en-US" sz="1200" dirty="0" err="1">
                <a:solidFill>
                  <a:schemeClr val="accent1"/>
                </a:solidFill>
              </a:rPr>
              <a:t>en</a:t>
            </a:r>
            <a:r>
              <a:rPr lang="en-US" sz="1200" dirty="0">
                <a:solidFill>
                  <a:schemeClr val="accent1"/>
                </a:solidFill>
              </a:rPr>
              <a:t>': 181</a:t>
            </a:r>
          </a:p>
          <a:p>
            <a:r>
              <a:rPr lang="en-US" sz="1200" dirty="0">
                <a:solidFill>
                  <a:schemeClr val="accent1"/>
                </a:solidFill>
              </a:rPr>
              <a:t>Number of lines starting with '</a:t>
            </a:r>
            <a:r>
              <a:rPr lang="en-US" sz="1200" dirty="0" err="1">
                <a:solidFill>
                  <a:schemeClr val="accent1"/>
                </a:solidFill>
              </a:rPr>
              <a:t>nl</a:t>
            </a:r>
            <a:r>
              <a:rPr lang="en-US" sz="1200" dirty="0">
                <a:solidFill>
                  <a:schemeClr val="accent1"/>
                </a:solidFill>
              </a:rPr>
              <a:t>': 191</a:t>
            </a:r>
          </a:p>
          <a:p>
            <a:r>
              <a:rPr lang="en-US" sz="1200" dirty="0">
                <a:solidFill>
                  <a:schemeClr val="accent1"/>
                </a:solidFill>
              </a:rPr>
              <a:t>Total: 372</a:t>
            </a:r>
          </a:p>
        </p:txBody>
      </p:sp>
      <p:pic>
        <p:nvPicPr>
          <p:cNvPr id="4" name="Picture 3">
            <a:extLst>
              <a:ext uri="{FF2B5EF4-FFF2-40B4-BE49-F238E27FC236}">
                <a16:creationId xmlns:a16="http://schemas.microsoft.com/office/drawing/2014/main" id="{B0925F80-02B4-1F3C-755B-A352E9E93CFA}"/>
              </a:ext>
            </a:extLst>
          </p:cNvPr>
          <p:cNvPicPr>
            <a:picLocks noChangeAspect="1"/>
          </p:cNvPicPr>
          <p:nvPr/>
        </p:nvPicPr>
        <p:blipFill>
          <a:blip r:embed="rId2"/>
          <a:stretch>
            <a:fillRect/>
          </a:stretch>
        </p:blipFill>
        <p:spPr>
          <a:xfrm>
            <a:off x="2879494" y="2058106"/>
            <a:ext cx="2932830" cy="2895390"/>
          </a:xfrm>
          <a:prstGeom prst="rect">
            <a:avLst/>
          </a:prstGeom>
        </p:spPr>
      </p:pic>
    </p:spTree>
    <p:extLst>
      <p:ext uri="{BB962C8B-B14F-4D97-AF65-F5344CB8AC3E}">
        <p14:creationId xmlns:p14="http://schemas.microsoft.com/office/powerpoint/2010/main" val="743138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646331"/>
          </a:xfrm>
          <a:prstGeom prst="rect">
            <a:avLst/>
          </a:prstGeom>
          <a:noFill/>
        </p:spPr>
        <p:txBody>
          <a:bodyPr wrap="square" rtlCol="0">
            <a:spAutoFit/>
          </a:bodyPr>
          <a:lstStyle/>
          <a:p>
            <a:r>
              <a:rPr lang="en-US" sz="1200" dirty="0">
                <a:solidFill>
                  <a:schemeClr val="accent1"/>
                </a:solidFill>
              </a:rPr>
              <a:t>The testing file is opened and parsed again, like before, to obtain the phrases and their associated classes.</a:t>
            </a:r>
          </a:p>
          <a:p>
            <a:r>
              <a:rPr lang="en-US" sz="1200" dirty="0">
                <a:solidFill>
                  <a:schemeClr val="accent1"/>
                </a:solidFill>
              </a:rPr>
              <a:t>Now, to test the prediction of the model, for each input phrase, the </a:t>
            </a:r>
            <a:r>
              <a:rPr lang="en-US" sz="1200" dirty="0" err="1">
                <a:solidFill>
                  <a:srgbClr val="000000"/>
                </a:solidFill>
                <a:latin typeface="Consolas" panose="020B0609020204030204" pitchFamily="49" charset="0"/>
              </a:rPr>
              <a:t>classifyBayes</a:t>
            </a:r>
            <a:r>
              <a:rPr lang="en-US" sz="1200" dirty="0">
                <a:solidFill>
                  <a:schemeClr val="accent1"/>
                </a:solidFill>
              </a:rPr>
              <a:t> function is called being given the phrase, the computed priors and likelihoods and the letter pairs.</a:t>
            </a:r>
          </a:p>
        </p:txBody>
      </p:sp>
      <p:sp>
        <p:nvSpPr>
          <p:cNvPr id="8" name="TextBox 7">
            <a:extLst>
              <a:ext uri="{FF2B5EF4-FFF2-40B4-BE49-F238E27FC236}">
                <a16:creationId xmlns:a16="http://schemas.microsoft.com/office/drawing/2014/main" id="{F7E77F20-FFB8-31D0-3644-8D83D61E18C7}"/>
              </a:ext>
            </a:extLst>
          </p:cNvPr>
          <p:cNvSpPr txBox="1"/>
          <p:nvPr/>
        </p:nvSpPr>
        <p:spPr>
          <a:xfrm>
            <a:off x="493909" y="1881686"/>
            <a:ext cx="7704000" cy="830997"/>
          </a:xfrm>
          <a:prstGeom prst="rect">
            <a:avLst/>
          </a:prstGeom>
          <a:noFill/>
        </p:spPr>
        <p:txBody>
          <a:bodyPr wrap="square" rtlCol="0">
            <a:spAutoFit/>
          </a:bodyPr>
          <a:lstStyle/>
          <a:p>
            <a:r>
              <a:rPr lang="en-US" sz="1200" dirty="0">
                <a:solidFill>
                  <a:schemeClr val="accent1"/>
                </a:solidFill>
              </a:rPr>
              <a:t>For the phrase given the </a:t>
            </a:r>
            <a:r>
              <a:rPr lang="en-US" sz="1200" u="sng" dirty="0">
                <a:solidFill>
                  <a:schemeClr val="accent1"/>
                </a:solidFill>
              </a:rPr>
              <a:t>feature matrix </a:t>
            </a:r>
            <a:r>
              <a:rPr lang="en-US" sz="1200" dirty="0">
                <a:solidFill>
                  <a:schemeClr val="accent1"/>
                </a:solidFill>
              </a:rPr>
              <a:t>(the feature row actually) is computed, incrementing the index of each found pair of letters.</a:t>
            </a:r>
          </a:p>
          <a:p>
            <a:r>
              <a:rPr lang="en-US" sz="1200" dirty="0">
                <a:solidFill>
                  <a:schemeClr val="accent1"/>
                </a:solidFill>
              </a:rPr>
              <a:t>Afterwards</a:t>
            </a:r>
            <a:r>
              <a:rPr lang="ro-RO" sz="1200" dirty="0">
                <a:solidFill>
                  <a:schemeClr val="accent1"/>
                </a:solidFill>
              </a:rPr>
              <a:t>, the </a:t>
            </a:r>
            <a:r>
              <a:rPr lang="ro-RO" sz="1200" u="sng" dirty="0">
                <a:solidFill>
                  <a:schemeClr val="accent1"/>
                </a:solidFill>
              </a:rPr>
              <a:t>posterior probabilities</a:t>
            </a:r>
            <a:r>
              <a:rPr lang="ro-RO" sz="1200" dirty="0">
                <a:solidFill>
                  <a:schemeClr val="accent1"/>
                </a:solidFill>
              </a:rPr>
              <a:t> for each class are computed using the prior for the class and the sum of likelihoods for the given class</a:t>
            </a:r>
            <a:r>
              <a:rPr lang="en-US" sz="1200" dirty="0">
                <a:solidFill>
                  <a:schemeClr val="accent1"/>
                </a:solidFill>
              </a:rPr>
              <a:t>:</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2681287"/>
            <a:ext cx="5707498" cy="2462213"/>
          </a:xfrm>
          <a:prstGeom prst="rect">
            <a:avLst/>
          </a:prstGeom>
          <a:noFill/>
        </p:spPr>
        <p:txBody>
          <a:bodyPr wrap="square" rtlCol="0">
            <a:spAutoFit/>
          </a:bodyPr>
          <a:lstStyle/>
          <a:p>
            <a:r>
              <a:rPr lang="en-US" sz="1100" dirty="0">
                <a:solidFill>
                  <a:srgbClr val="2B91AF"/>
                </a:solidFill>
                <a:latin typeface="Consolas" panose="020B0609020204030204" pitchFamily="49" charset="0"/>
              </a:rPr>
              <a:t>Mat_</a:t>
            </a:r>
            <a:r>
              <a:rPr lang="en-US" sz="1100" dirty="0">
                <a:solidFill>
                  <a:srgbClr val="000000"/>
                </a:solidFill>
                <a:latin typeface="Consolas" panose="020B0609020204030204" pitchFamily="49" charset="0"/>
              </a:rPr>
              <a:t>&lt;</a:t>
            </a:r>
            <a:r>
              <a:rPr lang="en-US" sz="1100" dirty="0">
                <a:solidFill>
                  <a:schemeClr val="bg2">
                    <a:lumMod val="60000"/>
                    <a:lumOff val="40000"/>
                  </a:schemeClr>
                </a:solidFill>
                <a:latin typeface="Consolas" panose="020B0609020204030204" pitchFamily="49" charset="0"/>
              </a:rPr>
              <a:t>double</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posteriorProb</a:t>
            </a:r>
            <a:r>
              <a:rPr lang="en-US" sz="1100" dirty="0">
                <a:solidFill>
                  <a:srgbClr val="000000"/>
                </a:solidFill>
                <a:latin typeface="Consolas" panose="020B0609020204030204" pitchFamily="49" charset="0"/>
              </a:rPr>
              <a:t>(</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1);</a:t>
            </a:r>
          </a:p>
          <a:p>
            <a:r>
              <a:rPr lang="en-US" sz="1100" dirty="0">
                <a:solidFill>
                  <a:schemeClr val="bg2">
                    <a:lumMod val="60000"/>
                    <a:lumOff val="4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int</a:t>
            </a:r>
            <a:r>
              <a:rPr lang="en-US" sz="1100" dirty="0">
                <a:solidFill>
                  <a:srgbClr val="000000"/>
                </a:solidFill>
                <a:latin typeface="Consolas" panose="020B0609020204030204" pitchFamily="49" charset="0"/>
              </a:rPr>
              <a:t> c = 0; c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a:t>
            </a:r>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posteriorProb</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a:t>
            </a:r>
          </a:p>
          <a:p>
            <a:r>
              <a:rPr lang="en-US" sz="1100" dirty="0">
                <a:solidFill>
                  <a:srgbClr val="0000FF"/>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0;</a:t>
            </a:r>
          </a:p>
          <a:p>
            <a:r>
              <a:rPr lang="en-US" sz="1100" dirty="0">
                <a:solidFill>
                  <a:srgbClr val="0000FF"/>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int</a:t>
            </a:r>
            <a:r>
              <a:rPr lang="en-US" sz="1100" dirty="0">
                <a:solidFill>
                  <a:srgbClr val="000000"/>
                </a:solidFill>
                <a:latin typeface="Consolas" panose="020B0609020204030204" pitchFamily="49" charset="0"/>
              </a:rPr>
              <a:t> feat = 0; feat &lt; </a:t>
            </a:r>
            <a:r>
              <a:rPr lang="en-US" sz="1100" dirty="0" err="1">
                <a:solidFill>
                  <a:srgbClr val="000000"/>
                </a:solidFill>
                <a:latin typeface="Consolas" panose="020B0609020204030204" pitchFamily="49" charset="0"/>
              </a:rPr>
              <a:t>text_X.cols</a:t>
            </a:r>
            <a:r>
              <a:rPr lang="en-US" sz="1100" dirty="0">
                <a:solidFill>
                  <a:srgbClr val="000000"/>
                </a:solidFill>
                <a:latin typeface="Consolas" panose="020B0609020204030204" pitchFamily="49" charset="0"/>
              </a:rPr>
              <a:t>; feat++) {</a:t>
            </a:r>
          </a:p>
          <a:p>
            <a:r>
              <a:rPr lang="en-US" sz="1100" dirty="0">
                <a:solidFill>
                  <a:srgbClr val="0000FF"/>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text_X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75000"/>
                  </a:schemeClr>
                </a:solidFill>
                <a:latin typeface="Consolas" panose="020B0609020204030204" pitchFamily="49" charset="0"/>
              </a:rPr>
              <a:t>THRESHOLD</a:t>
            </a:r>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FF"/>
                </a:solidFill>
                <a:latin typeface="Consolas" panose="020B0609020204030204" pitchFamily="49" charset="0"/>
              </a:rPr>
              <a:t>    </a:t>
            </a:r>
            <a:r>
              <a:rPr lang="en-US" sz="1100" dirty="0">
                <a:solidFill>
                  <a:schemeClr val="bg2">
                    <a:lumMod val="60000"/>
                    <a:lumOff val="40000"/>
                  </a:schemeClr>
                </a:solidFill>
                <a:latin typeface="Consolas" panose="020B0609020204030204" pitchFamily="49" charset="0"/>
              </a:rPr>
              <a:t>else</a:t>
            </a:r>
            <a:r>
              <a:rPr lang="en-US" sz="1100" dirty="0">
                <a:latin typeface="Consolas" panose="020B0609020204030204" pitchFamily="49" charset="0"/>
              </a:rPr>
              <a:t> </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log(1 - </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posteriorProb</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priors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2564849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461665"/>
          </a:xfrm>
          <a:prstGeom prst="rect">
            <a:avLst/>
          </a:prstGeom>
          <a:noFill/>
        </p:spPr>
        <p:txBody>
          <a:bodyPr wrap="square" rtlCol="0">
            <a:spAutoFit/>
          </a:bodyPr>
          <a:lstStyle/>
          <a:p>
            <a:r>
              <a:rPr lang="en-US" sz="1200" dirty="0">
                <a:solidFill>
                  <a:schemeClr val="accent1"/>
                </a:solidFill>
              </a:rPr>
              <a:t>After computing the posterior probabilities, the class that has the highest posterior probability is chosen as predicted class</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1726841"/>
            <a:ext cx="5707498" cy="2292935"/>
          </a:xfrm>
          <a:prstGeom prst="rect">
            <a:avLst/>
          </a:prstGeom>
          <a:noFill/>
        </p:spPr>
        <p:txBody>
          <a:bodyPr wrap="square" rtlCol="0">
            <a:spAutoFit/>
          </a:bodyPr>
          <a:lstStyle/>
          <a:p>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0;</a:t>
            </a:r>
          </a:p>
          <a:p>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a:solidFill>
                  <a:schemeClr val="tx1">
                    <a:lumMod val="75000"/>
                  </a:schemeClr>
                </a:solidFill>
                <a:latin typeface="Consolas" panose="020B0609020204030204" pitchFamily="49" charset="0"/>
              </a:rPr>
              <a:t>INFINITY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3071100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Results</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276999"/>
          </a:xfrm>
          <a:prstGeom prst="rect">
            <a:avLst/>
          </a:prstGeom>
          <a:noFill/>
        </p:spPr>
        <p:txBody>
          <a:bodyPr wrap="square" rtlCol="0">
            <a:spAutoFit/>
          </a:bodyPr>
          <a:lstStyle/>
          <a:p>
            <a:r>
              <a:rPr lang="en-US" sz="1200" dirty="0">
                <a:solidFill>
                  <a:schemeClr val="accent1"/>
                </a:solidFill>
              </a:rPr>
              <a:t>The results are analyzed with the confusion matrix, presenting the status of correct vs incorrect predictions </a:t>
            </a:r>
          </a:p>
        </p:txBody>
      </p:sp>
      <p:pic>
        <p:nvPicPr>
          <p:cNvPr id="4" name="Picture 3">
            <a:extLst>
              <a:ext uri="{FF2B5EF4-FFF2-40B4-BE49-F238E27FC236}">
                <a16:creationId xmlns:a16="http://schemas.microsoft.com/office/drawing/2014/main" id="{F42D3EBD-EB05-2F15-1124-60E46767787F}"/>
              </a:ext>
            </a:extLst>
          </p:cNvPr>
          <p:cNvPicPr>
            <a:picLocks noChangeAspect="1"/>
          </p:cNvPicPr>
          <p:nvPr/>
        </p:nvPicPr>
        <p:blipFill>
          <a:blip r:embed="rId2"/>
          <a:stretch>
            <a:fillRect/>
          </a:stretch>
        </p:blipFill>
        <p:spPr>
          <a:xfrm>
            <a:off x="592801" y="1491749"/>
            <a:ext cx="1142558" cy="1169619"/>
          </a:xfrm>
          <a:prstGeom prst="rect">
            <a:avLst/>
          </a:prstGeom>
        </p:spPr>
      </p:pic>
      <p:sp>
        <p:nvSpPr>
          <p:cNvPr id="5" name="TextBox 4">
            <a:extLst>
              <a:ext uri="{FF2B5EF4-FFF2-40B4-BE49-F238E27FC236}">
                <a16:creationId xmlns:a16="http://schemas.microsoft.com/office/drawing/2014/main" id="{8D8055F9-C935-4A08-EC7D-DEAB682B5EEA}"/>
              </a:ext>
            </a:extLst>
          </p:cNvPr>
          <p:cNvSpPr txBox="1"/>
          <p:nvPr/>
        </p:nvSpPr>
        <p:spPr>
          <a:xfrm>
            <a:off x="1834251" y="1845726"/>
            <a:ext cx="969019" cy="461665"/>
          </a:xfrm>
          <a:prstGeom prst="rect">
            <a:avLst/>
          </a:prstGeom>
          <a:noFill/>
        </p:spPr>
        <p:txBody>
          <a:bodyPr wrap="square" rtlCol="0">
            <a:spAutoFit/>
          </a:bodyPr>
          <a:lstStyle/>
          <a:p>
            <a:r>
              <a:rPr lang="en-US" sz="1200" dirty="0">
                <a:solidFill>
                  <a:schemeClr val="accent1"/>
                </a:solidFill>
              </a:rPr>
              <a:t>[181, 0;</a:t>
            </a:r>
          </a:p>
          <a:p>
            <a:r>
              <a:rPr lang="en-US" sz="1200" dirty="0">
                <a:solidFill>
                  <a:schemeClr val="accent1"/>
                </a:solidFill>
              </a:rPr>
              <a:t> 4, 187]</a:t>
            </a:r>
          </a:p>
        </p:txBody>
      </p:sp>
      <p:sp>
        <p:nvSpPr>
          <p:cNvPr id="6" name="TextBox 5">
            <a:extLst>
              <a:ext uri="{FF2B5EF4-FFF2-40B4-BE49-F238E27FC236}">
                <a16:creationId xmlns:a16="http://schemas.microsoft.com/office/drawing/2014/main" id="{8AF3A68A-35FD-0CE0-879F-900D96573072}"/>
              </a:ext>
            </a:extLst>
          </p:cNvPr>
          <p:cNvSpPr txBox="1"/>
          <p:nvPr/>
        </p:nvSpPr>
        <p:spPr>
          <a:xfrm>
            <a:off x="2803270" y="1753393"/>
            <a:ext cx="5766840" cy="646331"/>
          </a:xfrm>
          <a:prstGeom prst="rect">
            <a:avLst/>
          </a:prstGeom>
          <a:noFill/>
        </p:spPr>
        <p:txBody>
          <a:bodyPr wrap="square" rtlCol="0">
            <a:spAutoFit/>
          </a:bodyPr>
          <a:lstStyle/>
          <a:p>
            <a:r>
              <a:rPr lang="en-US" sz="1200" dirty="0">
                <a:solidFill>
                  <a:schemeClr val="accent1"/>
                </a:solidFill>
              </a:rPr>
              <a:t>It can be observed that with the used threshold (2), no English words were predicted as Dutch and only 4 out of 191 of Dutch words were predicted as being English.</a:t>
            </a:r>
          </a:p>
        </p:txBody>
      </p:sp>
      <p:sp>
        <p:nvSpPr>
          <p:cNvPr id="8" name="TextBox 7">
            <a:extLst>
              <a:ext uri="{FF2B5EF4-FFF2-40B4-BE49-F238E27FC236}">
                <a16:creationId xmlns:a16="http://schemas.microsoft.com/office/drawing/2014/main" id="{98761FA1-9E39-20C2-22E1-B577C0F8B2E5}"/>
              </a:ext>
            </a:extLst>
          </p:cNvPr>
          <p:cNvSpPr txBox="1"/>
          <p:nvPr/>
        </p:nvSpPr>
        <p:spPr>
          <a:xfrm>
            <a:off x="493909" y="2938367"/>
            <a:ext cx="5766840" cy="276999"/>
          </a:xfrm>
          <a:prstGeom prst="rect">
            <a:avLst/>
          </a:prstGeom>
          <a:noFill/>
        </p:spPr>
        <p:txBody>
          <a:bodyPr wrap="square" rtlCol="0">
            <a:spAutoFit/>
          </a:bodyPr>
          <a:lstStyle/>
          <a:p>
            <a:r>
              <a:rPr lang="en-US" sz="1200" dirty="0">
                <a:solidFill>
                  <a:schemeClr val="accent1"/>
                </a:solidFill>
              </a:rPr>
              <a:t>The computed accuracy is: 98.9247%.</a:t>
            </a:r>
          </a:p>
        </p:txBody>
      </p:sp>
      <p:sp>
        <p:nvSpPr>
          <p:cNvPr id="9" name="TextBox 8">
            <a:extLst>
              <a:ext uri="{FF2B5EF4-FFF2-40B4-BE49-F238E27FC236}">
                <a16:creationId xmlns:a16="http://schemas.microsoft.com/office/drawing/2014/main" id="{E3366743-830E-7FAF-BF55-2832E5775A98}"/>
              </a:ext>
            </a:extLst>
          </p:cNvPr>
          <p:cNvSpPr txBox="1"/>
          <p:nvPr/>
        </p:nvSpPr>
        <p:spPr>
          <a:xfrm>
            <a:off x="493908" y="3215366"/>
            <a:ext cx="7930091" cy="461665"/>
          </a:xfrm>
          <a:prstGeom prst="rect">
            <a:avLst/>
          </a:prstGeom>
          <a:noFill/>
        </p:spPr>
        <p:txBody>
          <a:bodyPr wrap="square" rtlCol="0">
            <a:spAutoFit/>
          </a:bodyPr>
          <a:lstStyle/>
          <a:p>
            <a:r>
              <a:rPr lang="en-US" sz="1200" dirty="0">
                <a:solidFill>
                  <a:schemeClr val="accent1"/>
                </a:solidFill>
              </a:rPr>
              <a:t>The spread of likelihoods among features and classes can be observed in the following image: first row is for the English class, while the second is for Dutch.</a:t>
            </a:r>
          </a:p>
        </p:txBody>
      </p:sp>
      <p:pic>
        <p:nvPicPr>
          <p:cNvPr id="12" name="Picture 11">
            <a:extLst>
              <a:ext uri="{FF2B5EF4-FFF2-40B4-BE49-F238E27FC236}">
                <a16:creationId xmlns:a16="http://schemas.microsoft.com/office/drawing/2014/main" id="{D47141CF-8FA8-5430-1D67-F22E50038517}"/>
              </a:ext>
            </a:extLst>
          </p:cNvPr>
          <p:cNvPicPr>
            <a:picLocks noChangeAspect="1"/>
          </p:cNvPicPr>
          <p:nvPr/>
        </p:nvPicPr>
        <p:blipFill>
          <a:blip r:embed="rId3"/>
          <a:stretch>
            <a:fillRect/>
          </a:stretch>
        </p:blipFill>
        <p:spPr>
          <a:xfrm>
            <a:off x="592801" y="3754009"/>
            <a:ext cx="4745413" cy="606791"/>
          </a:xfrm>
          <a:prstGeom prst="rect">
            <a:avLst/>
          </a:prstGeom>
        </p:spPr>
      </p:pic>
    </p:spTree>
    <p:extLst>
      <p:ext uri="{BB962C8B-B14F-4D97-AF65-F5344CB8AC3E}">
        <p14:creationId xmlns:p14="http://schemas.microsoft.com/office/powerpoint/2010/main" val="1447832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Conclusions</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3046988"/>
          </a:xfrm>
          <a:prstGeom prst="rect">
            <a:avLst/>
          </a:prstGeom>
          <a:noFill/>
        </p:spPr>
        <p:txBody>
          <a:bodyPr wrap="square" rtlCol="0">
            <a:spAutoFit/>
          </a:bodyPr>
          <a:lstStyle/>
          <a:p>
            <a:r>
              <a:rPr lang="en-US" sz="1200" dirty="0">
                <a:solidFill>
                  <a:schemeClr val="accent1"/>
                </a:solidFill>
              </a:rPr>
              <a:t>Naïve Bayes classification proved to be pretty efficient in text classification. Its robustness can be modified by altering the THRESHOLD value or by modifying the features. In this project, features used were pairs of letters, but they can be single letters, bigger groups of letters or even words. </a:t>
            </a: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endParaRPr lang="en-US" sz="1200" dirty="0">
              <a:solidFill>
                <a:schemeClr val="accent1"/>
              </a:solidFill>
            </a:endParaRPr>
          </a:p>
          <a:p>
            <a:r>
              <a:rPr lang="en-US" sz="1200" dirty="0">
                <a:solidFill>
                  <a:schemeClr val="accent1"/>
                </a:solidFill>
                <a:hlinkClick r:id="rId2"/>
              </a:rPr>
              <a:t>Link to the </a:t>
            </a:r>
            <a:r>
              <a:rPr lang="en-US" sz="1200" dirty="0" err="1">
                <a:solidFill>
                  <a:schemeClr val="accent1"/>
                </a:solidFill>
                <a:hlinkClick r:id="rId2"/>
              </a:rPr>
              <a:t>github</a:t>
            </a:r>
            <a:r>
              <a:rPr lang="en-US" sz="1200" dirty="0">
                <a:solidFill>
                  <a:schemeClr val="accent1"/>
                </a:solidFill>
                <a:hlinkClick r:id="rId2"/>
              </a:rPr>
              <a:t> repo.</a:t>
            </a:r>
            <a:endParaRPr lang="en-US" sz="1200" dirty="0">
              <a:solidFill>
                <a:schemeClr val="accent1"/>
              </a:solidFill>
            </a:endParaRPr>
          </a:p>
        </p:txBody>
      </p:sp>
      <p:pic>
        <p:nvPicPr>
          <p:cNvPr id="10" name="Picture 9">
            <a:extLst>
              <a:ext uri="{FF2B5EF4-FFF2-40B4-BE49-F238E27FC236}">
                <a16:creationId xmlns:a16="http://schemas.microsoft.com/office/drawing/2014/main" id="{BE91D329-1072-2704-5FC4-300FD7C2A2BA}"/>
              </a:ext>
            </a:extLst>
          </p:cNvPr>
          <p:cNvPicPr>
            <a:picLocks noChangeAspect="1"/>
          </p:cNvPicPr>
          <p:nvPr/>
        </p:nvPicPr>
        <p:blipFill>
          <a:blip r:embed="rId3"/>
          <a:stretch>
            <a:fillRect/>
          </a:stretch>
        </p:blipFill>
        <p:spPr>
          <a:xfrm>
            <a:off x="3484209" y="2205351"/>
            <a:ext cx="1723399" cy="1723399"/>
          </a:xfrm>
          <a:prstGeom prst="rect">
            <a:avLst/>
          </a:prstGeom>
        </p:spPr>
      </p:pic>
    </p:spTree>
    <p:extLst>
      <p:ext uri="{BB962C8B-B14F-4D97-AF65-F5344CB8AC3E}">
        <p14:creationId xmlns:p14="http://schemas.microsoft.com/office/powerpoint/2010/main" val="424912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06" name="Google Shape;306;p39"/>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training steps</a:t>
            </a:r>
            <a:endParaRPr sz="1600" dirty="0">
              <a:solidFill>
                <a:srgbClr val="666666"/>
              </a:solidFill>
            </a:endParaRPr>
          </a:p>
        </p:txBody>
      </p:sp>
      <p:sp>
        <p:nvSpPr>
          <p:cNvPr id="307" name="Google Shape;307;p39"/>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theory behind the Na</a:t>
            </a:r>
            <a:r>
              <a:rPr lang="en-US" dirty="0"/>
              <a:t>ï</a:t>
            </a:r>
            <a:r>
              <a:rPr lang="en" dirty="0"/>
              <a:t>ve Bayes Classifier</a:t>
            </a:r>
            <a:endParaRPr dirty="0"/>
          </a:p>
        </p:txBody>
      </p:sp>
      <p:sp>
        <p:nvSpPr>
          <p:cNvPr id="308" name="Google Shape;308;p39"/>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Short description of the problem on-hand</a:t>
            </a:r>
            <a:endParaRPr dirty="0"/>
          </a:p>
        </p:txBody>
      </p:sp>
      <p:sp>
        <p:nvSpPr>
          <p:cNvPr id="309" name="Google Shape;309;p39"/>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steps and results</a:t>
            </a:r>
            <a:endParaRPr dirty="0"/>
          </a:p>
        </p:txBody>
      </p:sp>
      <p:sp>
        <p:nvSpPr>
          <p:cNvPr id="310" name="Google Shape;310;p39"/>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preparation steps and model choice</a:t>
            </a:r>
            <a:endParaRPr dirty="0"/>
          </a:p>
        </p:txBody>
      </p:sp>
      <p:sp>
        <p:nvSpPr>
          <p:cNvPr id="311" name="Google Shape;311;p39"/>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Conclusions drawn</a:t>
            </a:r>
            <a:endParaRPr dirty="0"/>
          </a:p>
        </p:txBody>
      </p:sp>
      <p:sp>
        <p:nvSpPr>
          <p:cNvPr id="312" name="Google Shape;312;p39"/>
          <p:cNvSpPr txBox="1">
            <a:spLocks noGrp="1"/>
          </p:cNvSpPr>
          <p:nvPr>
            <p:ph type="title" idx="7"/>
          </p:nvPr>
        </p:nvSpPr>
        <p:spPr>
          <a:xfrm>
            <a:off x="720000"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13" name="Google Shape;313;p39"/>
          <p:cNvSpPr txBox="1">
            <a:spLocks noGrp="1"/>
          </p:cNvSpPr>
          <p:nvPr>
            <p:ph type="title" idx="8"/>
          </p:nvPr>
        </p:nvSpPr>
        <p:spPr>
          <a:xfrm>
            <a:off x="720000"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4" name="Google Shape;314;p39"/>
          <p:cNvSpPr txBox="1">
            <a:spLocks noGrp="1"/>
          </p:cNvSpPr>
          <p:nvPr>
            <p:ph type="title" idx="9"/>
          </p:nvPr>
        </p:nvSpPr>
        <p:spPr>
          <a:xfrm>
            <a:off x="3419269"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5" name="Google Shape;315;p39"/>
          <p:cNvSpPr txBox="1">
            <a:spLocks noGrp="1"/>
          </p:cNvSpPr>
          <p:nvPr>
            <p:ph type="title" idx="13"/>
          </p:nvPr>
        </p:nvSpPr>
        <p:spPr>
          <a:xfrm>
            <a:off x="3419269"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6" name="Google Shape;316;p39"/>
          <p:cNvSpPr txBox="1">
            <a:spLocks noGrp="1"/>
          </p:cNvSpPr>
          <p:nvPr>
            <p:ph type="title" idx="14"/>
          </p:nvPr>
        </p:nvSpPr>
        <p:spPr>
          <a:xfrm>
            <a:off x="6118545"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7" name="Google Shape;317;p39"/>
          <p:cNvSpPr txBox="1">
            <a:spLocks noGrp="1"/>
          </p:cNvSpPr>
          <p:nvPr>
            <p:ph type="title" idx="15"/>
          </p:nvPr>
        </p:nvSpPr>
        <p:spPr>
          <a:xfrm>
            <a:off x="6118545"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8" name="Google Shape;318;p39"/>
          <p:cNvSpPr txBox="1">
            <a:spLocks noGrp="1"/>
          </p:cNvSpPr>
          <p:nvPr>
            <p:ph type="subTitle" idx="16"/>
          </p:nvPr>
        </p:nvSpPr>
        <p:spPr>
          <a:xfrm>
            <a:off x="719955" y="1948207"/>
            <a:ext cx="40386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Introduction&amp;</a:t>
            </a:r>
          </a:p>
          <a:p>
            <a:pPr marL="0" lvl="0" indent="0" algn="l" rtl="0">
              <a:spcBef>
                <a:spcPts val="0"/>
              </a:spcBef>
              <a:spcAft>
                <a:spcPts val="0"/>
              </a:spcAft>
              <a:buNone/>
            </a:pPr>
            <a:r>
              <a:rPr lang="en" sz="1800" dirty="0"/>
              <a:t>Algorithm</a:t>
            </a:r>
            <a:endParaRPr sz="1800" dirty="0"/>
          </a:p>
        </p:txBody>
      </p:sp>
      <p:sp>
        <p:nvSpPr>
          <p:cNvPr id="319" name="Google Shape;319;p39"/>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a:t>
            </a:r>
            <a:endParaRPr dirty="0"/>
          </a:p>
        </p:txBody>
      </p:sp>
      <p:sp>
        <p:nvSpPr>
          <p:cNvPr id="320" name="Google Shape;320;p39"/>
          <p:cNvSpPr txBox="1">
            <a:spLocks noGrp="1"/>
          </p:cNvSpPr>
          <p:nvPr>
            <p:ph type="subTitle" idx="18"/>
          </p:nvPr>
        </p:nvSpPr>
        <p:spPr>
          <a:xfrm>
            <a:off x="6118544" y="1612192"/>
            <a:ext cx="3132136" cy="6099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preprocessing</a:t>
            </a:r>
            <a:endParaRPr dirty="0"/>
          </a:p>
        </p:txBody>
      </p:sp>
      <p:sp>
        <p:nvSpPr>
          <p:cNvPr id="321" name="Google Shape;321;p39"/>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Train</a:t>
            </a:r>
            <a:endParaRPr dirty="0"/>
          </a:p>
        </p:txBody>
      </p:sp>
      <p:sp>
        <p:nvSpPr>
          <p:cNvPr id="322" name="Google Shape;322;p39"/>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a:t>
            </a:r>
            <a:endParaRPr dirty="0"/>
          </a:p>
        </p:txBody>
      </p:sp>
      <p:sp>
        <p:nvSpPr>
          <p:cNvPr id="323" name="Google Shape;323;p39"/>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Conclusions</a:t>
            </a:r>
            <a:endParaRPr dirty="0"/>
          </a:p>
        </p:txBody>
      </p:sp>
      <p:grpSp>
        <p:nvGrpSpPr>
          <p:cNvPr id="324" name="Google Shape;324;p39"/>
          <p:cNvGrpSpPr/>
          <p:nvPr/>
        </p:nvGrpSpPr>
        <p:grpSpPr>
          <a:xfrm rot="-1227448">
            <a:off x="8239387" y="970649"/>
            <a:ext cx="382762" cy="238192"/>
            <a:chOff x="4215375" y="348675"/>
            <a:chExt cx="382775" cy="238200"/>
          </a:xfrm>
        </p:grpSpPr>
        <p:sp>
          <p:nvSpPr>
            <p:cNvPr id="325" name="Google Shape;325;p39"/>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9"/>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56" name="Google Shape;356;p42"/>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Naive Bayes Classification Method is basically a probabilistic algorithm based on Bayes’ theorem, which is a fundamental theorem in probability theory.</a:t>
            </a:r>
          </a:p>
          <a:p>
            <a:pPr marL="0" lvl="0" indent="0" algn="l" rtl="0">
              <a:spcBef>
                <a:spcPts val="0"/>
              </a:spcBef>
              <a:spcAft>
                <a:spcPts val="0"/>
              </a:spcAft>
              <a:buNone/>
            </a:pPr>
            <a:r>
              <a:rPr lang="en-US" dirty="0"/>
              <a:t>The “naive” part of Naive Bayes comes from the assumption that features used to describe an instance are conditionally independent, given the class label. </a:t>
            </a:r>
          </a:p>
          <a:p>
            <a:pPr marL="0" lvl="0" indent="0" algn="l" rtl="0">
              <a:spcBef>
                <a:spcPts val="0"/>
              </a:spcBef>
              <a:spcAft>
                <a:spcPts val="0"/>
              </a:spcAft>
              <a:buNone/>
            </a:pPr>
            <a:r>
              <a:rPr lang="en-US" dirty="0"/>
              <a:t>The classifier, in a nutshell, predicts the class based on the input features by selecting the class that achieves the highest posterior probability.</a:t>
            </a:r>
          </a:p>
        </p:txBody>
      </p:sp>
      <p:pic>
        <p:nvPicPr>
          <p:cNvPr id="2" name="Picture 1" title="P open parentheses C l a s s space vertical line thin space F e a t u r e s close parentheses space equals space fraction numerator P open parentheses F e a t u r e s thin space vertical line thin space C l a s s close parentheses times P open parentheses C l a s s close parentheses over denominator P open parentheses F e a t u r e s close parentheses end fraction">
            <a:extLst>
              <a:ext uri="{FF2B5EF4-FFF2-40B4-BE49-F238E27FC236}">
                <a16:creationId xmlns:a16="http://schemas.microsoft.com/office/drawing/2014/main" id="{7DA6DBE1-823C-5075-65A0-2151D293FE41}"/>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4442460" y="1702752"/>
            <a:ext cx="4231378" cy="412115"/>
          </a:xfrm>
          <a:prstGeom prst="rect">
            <a:avLst/>
          </a:prstGeom>
        </p:spPr>
      </p:pic>
      <p:pic>
        <p:nvPicPr>
          <p:cNvPr id="4" name="Picture 3">
            <a:extLst>
              <a:ext uri="{FF2B5EF4-FFF2-40B4-BE49-F238E27FC236}">
                <a16:creationId xmlns:a16="http://schemas.microsoft.com/office/drawing/2014/main" id="{E36F4468-7028-327D-146F-E6193FDCD380}"/>
              </a:ext>
            </a:extLst>
          </p:cNvPr>
          <p:cNvPicPr>
            <a:picLocks noChangeAspect="1"/>
          </p:cNvPicPr>
          <p:nvPr/>
        </p:nvPicPr>
        <p:blipFill>
          <a:blip r:embed="rId4"/>
          <a:stretch>
            <a:fillRect/>
          </a:stretch>
        </p:blipFill>
        <p:spPr>
          <a:xfrm>
            <a:off x="5719948" y="2865120"/>
            <a:ext cx="2040895" cy="15315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Components</a:t>
            </a:r>
            <a:endParaRPr dirty="0"/>
          </a:p>
        </p:txBody>
      </p:sp>
      <p:sp>
        <p:nvSpPr>
          <p:cNvPr id="552" name="Google Shape;552;p57"/>
          <p:cNvSpPr txBox="1"/>
          <p:nvPr/>
        </p:nvSpPr>
        <p:spPr>
          <a:xfrm>
            <a:off x="9385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each class before considering any features</a:t>
            </a:r>
          </a:p>
        </p:txBody>
      </p:sp>
      <p:sp>
        <p:nvSpPr>
          <p:cNvPr id="553" name="Google Shape;553;p57"/>
          <p:cNvSpPr txBox="1"/>
          <p:nvPr/>
        </p:nvSpPr>
        <p:spPr>
          <a:xfrm>
            <a:off x="9385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solidFill>
                  <a:schemeClr val="dk1"/>
                </a:solidFill>
                <a:latin typeface="Bevan"/>
                <a:ea typeface="Bevan"/>
                <a:cs typeface="Bevan"/>
                <a:sym typeface="Bevan"/>
              </a:rPr>
              <a:t>Prior Probability</a:t>
            </a:r>
            <a:endParaRPr sz="1600" dirty="0">
              <a:solidFill>
                <a:schemeClr val="dk1"/>
              </a:solidFill>
              <a:latin typeface="Bevan"/>
              <a:ea typeface="Bevan"/>
              <a:cs typeface="Bevan"/>
              <a:sym typeface="Bevan"/>
            </a:endParaRPr>
          </a:p>
        </p:txBody>
      </p:sp>
      <p:sp>
        <p:nvSpPr>
          <p:cNvPr id="554" name="Google Shape;554;p57"/>
          <p:cNvSpPr txBox="1"/>
          <p:nvPr/>
        </p:nvSpPr>
        <p:spPr>
          <a:xfrm>
            <a:off x="34854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observing a particular feature given a class</a:t>
            </a:r>
          </a:p>
        </p:txBody>
      </p:sp>
      <p:sp>
        <p:nvSpPr>
          <p:cNvPr id="555" name="Google Shape;555;p57"/>
          <p:cNvSpPr txBox="1"/>
          <p:nvPr/>
        </p:nvSpPr>
        <p:spPr>
          <a:xfrm>
            <a:off x="34854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Likelihood</a:t>
            </a:r>
            <a:r>
              <a:rPr lang="en-US" sz="2000" dirty="0">
                <a:solidFill>
                  <a:schemeClr val="dk1"/>
                </a:solidFill>
                <a:latin typeface="Bevan"/>
                <a:ea typeface="Bevan"/>
                <a:cs typeface="Bevan"/>
                <a:sym typeface="Bevan"/>
              </a:rPr>
              <a:t> </a:t>
            </a:r>
            <a:endParaRPr sz="2000" dirty="0">
              <a:solidFill>
                <a:schemeClr val="dk1"/>
              </a:solidFill>
              <a:latin typeface="Bevan"/>
              <a:ea typeface="Bevan"/>
              <a:cs typeface="Bevan"/>
              <a:sym typeface="Bevan"/>
            </a:endParaRPr>
          </a:p>
        </p:txBody>
      </p:sp>
      <p:sp>
        <p:nvSpPr>
          <p:cNvPr id="556" name="Google Shape;556;p57"/>
          <p:cNvSpPr txBox="1"/>
          <p:nvPr/>
        </p:nvSpPr>
        <p:spPr>
          <a:xfrm>
            <a:off x="60323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a class given the observed features, calculated using Bayes' theorem.</a:t>
            </a:r>
          </a:p>
        </p:txBody>
      </p:sp>
      <p:sp>
        <p:nvSpPr>
          <p:cNvPr id="557" name="Google Shape;557;p57"/>
          <p:cNvSpPr txBox="1"/>
          <p:nvPr/>
        </p:nvSpPr>
        <p:spPr>
          <a:xfrm>
            <a:off x="60323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Posterior Probability</a:t>
            </a:r>
            <a:endParaRPr sz="1600" dirty="0">
              <a:solidFill>
                <a:schemeClr val="dk1"/>
              </a:solidFill>
              <a:latin typeface="Bevan"/>
              <a:ea typeface="Bevan"/>
              <a:cs typeface="Bevan"/>
              <a:sym typeface="Bevan"/>
            </a:endParaRPr>
          </a:p>
        </p:txBody>
      </p:sp>
      <p:sp>
        <p:nvSpPr>
          <p:cNvPr id="4" name="Rectangle 3">
            <a:extLst>
              <a:ext uri="{FF2B5EF4-FFF2-40B4-BE49-F238E27FC236}">
                <a16:creationId xmlns:a16="http://schemas.microsoft.com/office/drawing/2014/main" id="{F4102536-4F0F-1332-F7F0-F44B1D650F75}"/>
              </a:ext>
            </a:extLst>
          </p:cNvPr>
          <p:cNvSpPr/>
          <p:nvPr/>
        </p:nvSpPr>
        <p:spPr>
          <a:xfrm>
            <a:off x="984944" y="1800230"/>
            <a:ext cx="208031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P(Class)</a:t>
            </a:r>
          </a:p>
        </p:txBody>
      </p:sp>
      <p:sp>
        <p:nvSpPr>
          <p:cNvPr id="5" name="Rectangle 4">
            <a:extLst>
              <a:ext uri="{FF2B5EF4-FFF2-40B4-BE49-F238E27FC236}">
                <a16:creationId xmlns:a16="http://schemas.microsoft.com/office/drawing/2014/main" id="{CEC78D2D-3CAF-9D04-D1F3-66C03A7B887E}"/>
              </a:ext>
            </a:extLst>
          </p:cNvPr>
          <p:cNvSpPr/>
          <p:nvPr/>
        </p:nvSpPr>
        <p:spPr>
          <a:xfrm>
            <a:off x="2882839" y="2435183"/>
            <a:ext cx="337832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Feature|Class</a:t>
            </a:r>
            <a:r>
              <a:rPr lang="en-US" sz="2800" b="1" dirty="0">
                <a:ln w="22225">
                  <a:solidFill>
                    <a:schemeClr val="accent2"/>
                  </a:solidFill>
                  <a:prstDash val="solid"/>
                </a:ln>
                <a:solidFill>
                  <a:schemeClr val="bg2">
                    <a:lumMod val="60000"/>
                    <a:lumOff val="40000"/>
                  </a:schemeClr>
                </a:solidFill>
              </a:rPr>
              <a:t>)</a:t>
            </a:r>
          </a:p>
        </p:txBody>
      </p:sp>
      <p:sp>
        <p:nvSpPr>
          <p:cNvPr id="6" name="Rectangle 5">
            <a:extLst>
              <a:ext uri="{FF2B5EF4-FFF2-40B4-BE49-F238E27FC236}">
                <a16:creationId xmlns:a16="http://schemas.microsoft.com/office/drawing/2014/main" id="{EB296FE5-81F5-040F-8401-A0C4D27B55CB}"/>
              </a:ext>
            </a:extLst>
          </p:cNvPr>
          <p:cNvSpPr/>
          <p:nvPr/>
        </p:nvSpPr>
        <p:spPr>
          <a:xfrm>
            <a:off x="5507440" y="1741498"/>
            <a:ext cx="3636560"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Class|Feature</a:t>
            </a:r>
            <a:r>
              <a:rPr lang="en-US" sz="2800" b="1" dirty="0">
                <a:ln w="22225">
                  <a:solidFill>
                    <a:schemeClr val="accent2"/>
                  </a:solidFill>
                  <a:prstDash val="solid"/>
                </a:ln>
                <a:solidFill>
                  <a:schemeClr val="bg2">
                    <a:lumMod val="60000"/>
                    <a:lumOff val="40000"/>
                  </a:schemeClr>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Algorithm</a:t>
            </a:r>
            <a:endParaRPr dirty="0"/>
          </a:p>
        </p:txBody>
      </p:sp>
      <p:sp>
        <p:nvSpPr>
          <p:cNvPr id="356" name="Google Shape;356;p42"/>
          <p:cNvSpPr txBox="1">
            <a:spLocks noGrp="1"/>
          </p:cNvSpPr>
          <p:nvPr>
            <p:ph type="subTitle" idx="2"/>
          </p:nvPr>
        </p:nvSpPr>
        <p:spPr>
          <a:xfrm>
            <a:off x="720000" y="1308115"/>
            <a:ext cx="7768680" cy="9245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Naive Bayes assumes that the features are conditionally independent given the class. This means that the presence or absence of a particular feature does not affect the presence or absence of any other feature.</a:t>
            </a:r>
          </a:p>
        </p:txBody>
      </p:sp>
      <p:pic>
        <p:nvPicPr>
          <p:cNvPr id="3" name="Picture 2" title="P open parentheses F e a t u r e s thin space vertical line space C l a s s close parentheses space equals space P open parentheses F e a t u r e 1 space vertical line thin space C l a s s close parentheses space times space P open parentheses F e a t u r e 2 thin space vertical line thin space C l a s s close parentheses space times space... space times space P open parentheses F e a t u r e N thin space vertical line thin space C l a s s close parentheses">
            <a:extLst>
              <a:ext uri="{FF2B5EF4-FFF2-40B4-BE49-F238E27FC236}">
                <a16:creationId xmlns:a16="http://schemas.microsoft.com/office/drawing/2014/main" id="{C3A1C8B1-5A30-9F67-02E5-7F8CA868F1D0}"/>
              </a:ext>
            </a:extLst>
          </p:cNvPr>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35280" y="2333813"/>
            <a:ext cx="8662324" cy="189237"/>
          </a:xfrm>
          <a:prstGeom prst="rect">
            <a:avLst/>
          </a:prstGeom>
        </p:spPr>
      </p:pic>
      <p:sp>
        <p:nvSpPr>
          <p:cNvPr id="2" name="Google Shape;356;p42">
            <a:extLst>
              <a:ext uri="{FF2B5EF4-FFF2-40B4-BE49-F238E27FC236}">
                <a16:creationId xmlns:a16="http://schemas.microsoft.com/office/drawing/2014/main" id="{5D0614F5-D299-EEDD-E69D-21AC92D94C90}"/>
              </a:ext>
            </a:extLst>
          </p:cNvPr>
          <p:cNvSpPr txBox="1">
            <a:spLocks/>
          </p:cNvSpPr>
          <p:nvPr/>
        </p:nvSpPr>
        <p:spPr>
          <a:xfrm>
            <a:off x="720000" y="2571750"/>
            <a:ext cx="7768680" cy="2434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1pPr>
            <a:lvl2pPr marL="914400" marR="0" lvl="1"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2pPr>
            <a:lvl3pPr marL="1371600" marR="0" lvl="2"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3pPr>
            <a:lvl4pPr marL="1828800" marR="0" lvl="3"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4pPr>
            <a:lvl5pPr marL="2286000" marR="0" lvl="4"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5pPr>
            <a:lvl6pPr marL="2743200" marR="0" lvl="5"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6pPr>
            <a:lvl7pPr marL="3200400" marR="0" lvl="6"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7pPr>
            <a:lvl8pPr marL="3657600" marR="0" lvl="7"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8pPr>
            <a:lvl9pPr marL="4114800" marR="0" lvl="8"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9pPr>
          </a:lstStyle>
          <a:p>
            <a:pPr marL="342900" indent="-342900">
              <a:buAutoNum type="arabicPeriod"/>
            </a:pPr>
            <a:r>
              <a:rPr lang="en-US" dirty="0"/>
              <a:t>Compute the priors for each class (how likely are you to obtain that class, without taking into account the features). Computed as 1/</a:t>
            </a:r>
            <a:r>
              <a:rPr lang="en-US" dirty="0" err="1"/>
              <a:t>total_number_of_classes</a:t>
            </a:r>
            <a:r>
              <a:rPr lang="en-US" dirty="0"/>
              <a:t>.</a:t>
            </a:r>
          </a:p>
          <a:p>
            <a:pPr marL="342900" indent="-342900">
              <a:buAutoNum type="arabicPeriod"/>
            </a:pPr>
            <a:r>
              <a:rPr lang="en-US" dirty="0"/>
              <a:t>Count how many times each feature appears per class, then obtain the likelihood of that feature to be in the class by dividing this number by the total number of appearances of all features for the current class.</a:t>
            </a:r>
          </a:p>
          <a:p>
            <a:pPr marL="342900" indent="-342900">
              <a:buAutoNum type="arabicPeriod"/>
            </a:pPr>
            <a:r>
              <a:rPr lang="en-US" dirty="0"/>
              <a:t>Having the priors and the likelihoods, for any new input, compute the posterior probabilities for each class using bayes formula, and provide as class result the one with the highest posterior probability.</a:t>
            </a:r>
          </a:p>
          <a:p>
            <a:pPr marL="342900" indent="-342900">
              <a:buAutoNum type="arabicPeriod"/>
            </a:pPr>
            <a:endParaRPr lang="en-US" dirty="0"/>
          </a:p>
        </p:txBody>
      </p:sp>
    </p:spTree>
    <p:extLst>
      <p:ext uri="{BB962C8B-B14F-4D97-AF65-F5344CB8AC3E}">
        <p14:creationId xmlns:p14="http://schemas.microsoft.com/office/powerpoint/2010/main" val="142928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1" name="Google Shape;361;p43"/>
          <p:cNvPicPr preferRelativeResize="0"/>
          <p:nvPr/>
        </p:nvPicPr>
        <p:blipFill rotWithShape="1">
          <a:blip r:embed="rId3">
            <a:alphaModFix/>
          </a:blip>
          <a:srcRect t="34494" r="3846"/>
          <a:stretch/>
        </p:blipFill>
        <p:spPr>
          <a:xfrm rot="-5400000">
            <a:off x="4920574" y="1092950"/>
            <a:ext cx="4679801" cy="3196300"/>
          </a:xfrm>
          <a:prstGeom prst="rect">
            <a:avLst/>
          </a:prstGeom>
          <a:noFill/>
          <a:ln>
            <a:noFill/>
          </a:ln>
        </p:spPr>
      </p:pic>
      <p:pic>
        <p:nvPicPr>
          <p:cNvPr id="362" name="Google Shape;362;p43"/>
          <p:cNvPicPr preferRelativeResize="0">
            <a:picLocks noGrp="1"/>
          </p:cNvPicPr>
          <p:nvPr>
            <p:ph type="pic" idx="2"/>
          </p:nvPr>
        </p:nvPicPr>
        <p:blipFill rotWithShape="1">
          <a:blip r:embed="rId4"/>
          <a:srcRect l="15112" t="15116" r="14616" b="15004"/>
          <a:stretch/>
        </p:blipFill>
        <p:spPr>
          <a:xfrm rot="269031">
            <a:off x="5649615" y="1519151"/>
            <a:ext cx="2171383" cy="2040760"/>
          </a:xfrm>
          <a:prstGeom prst="rect">
            <a:avLst/>
          </a:prstGeom>
        </p:spPr>
      </p:pic>
      <p:sp>
        <p:nvSpPr>
          <p:cNvPr id="363" name="Google Shape;363;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endParaRPr dirty="0"/>
          </a:p>
        </p:txBody>
      </p:sp>
      <p:sp>
        <p:nvSpPr>
          <p:cNvPr id="364" name="Google Shape;364;p43"/>
          <p:cNvSpPr txBox="1">
            <a:spLocks noGrp="1"/>
          </p:cNvSpPr>
          <p:nvPr>
            <p:ph type="subTitle" idx="1"/>
          </p:nvPr>
        </p:nvSpPr>
        <p:spPr>
          <a:xfrm>
            <a:off x="720000" y="1541950"/>
            <a:ext cx="4294800" cy="14548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Given a dataset containing English and Dutch phrases, train a classification model using Naïve Bayes so that, when given a new phrase, to be able to tell if it is in English or in Dutch.</a:t>
            </a:r>
            <a:endParaRPr dirty="0"/>
          </a:p>
        </p:txBody>
      </p:sp>
      <p:sp>
        <p:nvSpPr>
          <p:cNvPr id="365" name="Google Shape;365;p43"/>
          <p:cNvSpPr/>
          <p:nvPr/>
        </p:nvSpPr>
        <p:spPr>
          <a:xfrm rot="-10243977" flipH="1">
            <a:off x="5402942" y="1027367"/>
            <a:ext cx="808619" cy="806019"/>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43"/>
          <p:cNvGrpSpPr/>
          <p:nvPr/>
        </p:nvGrpSpPr>
        <p:grpSpPr>
          <a:xfrm rot="-1227448">
            <a:off x="8439074" y="1979274"/>
            <a:ext cx="382762" cy="238192"/>
            <a:chOff x="4215375" y="348675"/>
            <a:chExt cx="382775" cy="238200"/>
          </a:xfrm>
        </p:grpSpPr>
        <p:sp>
          <p:nvSpPr>
            <p:cNvPr id="367" name="Google Shape;367;p43"/>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3"/>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28CCEDD-8B84-5C0D-F272-AF72608E8B6A}"/>
              </a:ext>
            </a:extLst>
          </p:cNvPr>
          <p:cNvSpPr txBox="1"/>
          <p:nvPr/>
        </p:nvSpPr>
        <p:spPr>
          <a:xfrm>
            <a:off x="186885" y="3713124"/>
            <a:ext cx="7281827" cy="1169551"/>
          </a:xfrm>
          <a:prstGeom prst="rect">
            <a:avLst/>
          </a:prstGeom>
          <a:noFill/>
        </p:spPr>
        <p:txBody>
          <a:bodyPr wrap="square" rtlCol="0">
            <a:spAutoFit/>
          </a:bodyPr>
          <a:lstStyle/>
          <a:p>
            <a:r>
              <a:rPr lang="en-US" b="0" dirty="0" err="1">
                <a:solidFill>
                  <a:srgbClr val="CCCCCC"/>
                </a:solidFill>
                <a:effectLst/>
                <a:latin typeface="Consolas" panose="020B0609020204030204" pitchFamily="49" charset="0"/>
              </a:rPr>
              <a:t>en|</a:t>
            </a:r>
            <a:r>
              <a:rPr lang="en-US" b="0" dirty="0" err="1">
                <a:solidFill>
                  <a:srgbClr val="569CD6"/>
                </a:solidFill>
                <a:effectLst/>
                <a:latin typeface="Consolas" panose="020B0609020204030204" pitchFamily="49" charset="0"/>
              </a:rPr>
              <a:t>maple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heightslake</a:t>
            </a:r>
            <a:r>
              <a:rPr lang="en-US" b="0" dirty="0">
                <a:solidFill>
                  <a:srgbClr val="569CD6"/>
                </a:solidFill>
                <a:effectLst/>
                <a:latin typeface="Consolas" panose="020B0609020204030204" pitchFamily="49" charset="0"/>
              </a:rPr>
              <a:t> desire is a </a:t>
            </a:r>
            <a:r>
              <a:rPr lang="en-US" b="0" dirty="0" err="1">
                <a:solidFill>
                  <a:srgbClr val="569CD6"/>
                </a:solidFill>
                <a:effectLst/>
                <a:latin typeface="Consolas" panose="020B0609020204030204" pitchFamily="49" charset="0"/>
              </a:rPr>
              <a:t>censusdesignated</a:t>
            </a:r>
            <a:r>
              <a:rPr lang="en-US" b="0" dirty="0">
                <a:solidFill>
                  <a:srgbClr val="569CD6"/>
                </a:solidFill>
                <a:effectLst/>
                <a:latin typeface="Consolas" panose="020B0609020204030204" pitchFamily="49" charset="0"/>
              </a:rPr>
              <a:t> place </a:t>
            </a:r>
            <a:r>
              <a:rPr lang="en-US" b="0" dirty="0" err="1">
                <a:solidFill>
                  <a:srgbClr val="569CD6"/>
                </a:solidFill>
                <a:effectLst/>
                <a:latin typeface="Consolas" panose="020B0609020204030204" pitchFamily="49" charset="0"/>
              </a:rPr>
              <a:t>cdp</a:t>
            </a:r>
            <a:r>
              <a:rPr lang="en-US" b="0" dirty="0">
                <a:solidFill>
                  <a:srgbClr val="569CD6"/>
                </a:solidFill>
                <a:effectLst/>
                <a:latin typeface="Consolas" panose="020B0609020204030204" pitchFamily="49" charset="0"/>
              </a:rPr>
              <a:t> in king county </a:t>
            </a:r>
            <a:r>
              <a:rPr lang="en-US" b="0" dirty="0" err="1">
                <a:solidFill>
                  <a:srgbClr val="569CD6"/>
                </a:solidFill>
                <a:effectLst/>
                <a:latin typeface="Consolas" panose="020B0609020204030204" pitchFamily="49" charset="0"/>
              </a:rPr>
              <a:t>washington</a:t>
            </a:r>
            <a:r>
              <a:rPr lang="en-US" b="0" dirty="0">
                <a:solidFill>
                  <a:srgbClr val="569CD6"/>
                </a:solidFill>
                <a:effectLst/>
                <a:latin typeface="Consolas" panose="020B0609020204030204" pitchFamily="49" charset="0"/>
              </a:rPr>
              <a:t> united states at the 2010 census the population was 3152based on per capita income one of the more</a:t>
            </a:r>
            <a:endParaRPr lang="en-US" b="0" dirty="0">
              <a:solidFill>
                <a:srgbClr val="CCCCCC"/>
              </a:solidFill>
              <a:effectLst/>
              <a:latin typeface="Consolas" panose="020B0609020204030204" pitchFamily="49" charset="0"/>
            </a:endParaRPr>
          </a:p>
          <a:p>
            <a:r>
              <a:rPr lang="en-US" b="0" dirty="0" err="1">
                <a:solidFill>
                  <a:srgbClr val="CCCCCC"/>
                </a:solidFill>
                <a:effectLst/>
                <a:latin typeface="Consolas" panose="020B0609020204030204" pitchFamily="49" charset="0"/>
              </a:rPr>
              <a:t>nl|</a:t>
            </a:r>
            <a:r>
              <a:rPr lang="en-US" b="0" dirty="0" err="1">
                <a:solidFill>
                  <a:srgbClr val="569CD6"/>
                </a:solidFill>
                <a:effectLst/>
                <a:latin typeface="Consolas" panose="020B0609020204030204" pitchFamily="49" charset="0"/>
              </a:rPr>
              <a:t>saranganotrichia</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kaosoidao</a:t>
            </a:r>
            <a:r>
              <a:rPr lang="en-US" b="0" dirty="0">
                <a:solidFill>
                  <a:srgbClr val="569CD6"/>
                </a:solidFill>
                <a:effectLst/>
                <a:latin typeface="Consolas" panose="020B0609020204030204" pitchFamily="49" charset="0"/>
              </a:rPr>
              <a:t> is </a:t>
            </a:r>
            <a:r>
              <a:rPr lang="en-US" b="0" dirty="0" err="1">
                <a:solidFill>
                  <a:srgbClr val="569CD6"/>
                </a:solidFill>
                <a:effectLst/>
                <a:latin typeface="Consolas" panose="020B0609020204030204" pitchFamily="49" charset="0"/>
              </a:rPr>
              <a:t>een</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schietmot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uit</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familie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hydroptilidae</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soort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komt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voor</a:t>
            </a:r>
            <a:r>
              <a:rPr lang="en-US" b="0" dirty="0">
                <a:solidFill>
                  <a:srgbClr val="569CD6"/>
                </a:solidFill>
                <a:effectLst/>
                <a:latin typeface="Consolas" panose="020B0609020204030204" pitchFamily="49" charset="0"/>
              </a:rPr>
              <a:t> in het </a:t>
            </a:r>
            <a:r>
              <a:rPr lang="en-US" b="0" dirty="0" err="1">
                <a:solidFill>
                  <a:srgbClr val="569CD6"/>
                </a:solidFill>
                <a:effectLst/>
                <a:latin typeface="Consolas" panose="020B0609020204030204" pitchFamily="49" charset="0"/>
              </a:rPr>
              <a:t>oriëntaals</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gebied</a:t>
            </a:r>
            <a:endParaRPr lang="en-US" b="0" dirty="0">
              <a:solidFill>
                <a:srgbClr val="CCCCCC"/>
              </a:solidFill>
              <a:effectLst/>
              <a:latin typeface="Consolas" panose="020B0609020204030204" pitchFamily="49"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5"/>
            <a:ext cx="7768680" cy="3610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Given two files: for training and for testing, first take the training file.</a:t>
            </a:r>
          </a:p>
          <a:p>
            <a:pPr marL="0" lvl="0" indent="0" algn="l" rtl="0">
              <a:spcBef>
                <a:spcPts val="0"/>
              </a:spcBef>
              <a:spcAft>
                <a:spcPts val="0"/>
              </a:spcAft>
              <a:buNone/>
            </a:pPr>
            <a:r>
              <a:rPr lang="en-US" sz="1400" dirty="0" err="1">
                <a:solidFill>
                  <a:srgbClr val="000000"/>
                </a:solidFill>
                <a:latin typeface="Consolas" panose="020B0609020204030204" pitchFamily="49" charset="0"/>
              </a:rPr>
              <a:t>readTextFile</a:t>
            </a:r>
            <a:r>
              <a:rPr lang="en-US" sz="1400" dirty="0">
                <a:solidFill>
                  <a:srgbClr val="000000"/>
                </a:solidFill>
                <a:latin typeface="Consolas" panose="020B0609020204030204" pitchFamily="49" charset="0"/>
              </a:rPr>
              <a:t> </a:t>
            </a:r>
            <a:r>
              <a:rPr lang="en-US" dirty="0"/>
              <a:t>takes care of opening the file and separating the labels from the phrases:</a:t>
            </a:r>
          </a:p>
          <a:p>
            <a:pPr marL="0" lvl="0" indent="0" algn="l" rtl="0">
              <a:spcBef>
                <a:spcPts val="0"/>
              </a:spcBef>
              <a:spcAft>
                <a:spcPts val="0"/>
              </a:spcAft>
              <a:buNone/>
            </a:pPr>
            <a:endParaRPr lang="en-US" dirty="0"/>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label = </a:t>
            </a:r>
            <a:r>
              <a:rPr lang="en-US" sz="1200" dirty="0" err="1">
                <a:solidFill>
                  <a:srgbClr val="000000"/>
                </a:solidFill>
                <a:latin typeface="Consolas" panose="020B0609020204030204" pitchFamily="49" charset="0"/>
              </a:rPr>
              <a:t>strtok</a:t>
            </a:r>
            <a:r>
              <a:rPr lang="en-US" sz="1200" dirty="0">
                <a:solidFill>
                  <a:srgbClr val="000000"/>
                </a:solidFill>
                <a:latin typeface="Consolas" panose="020B0609020204030204" pitchFamily="49" charset="0"/>
              </a:rPr>
              <a:t>(line, </a:t>
            </a:r>
            <a:r>
              <a:rPr lang="en-US" sz="1200" dirty="0">
                <a:solidFill>
                  <a:schemeClr val="tx2">
                    <a:lumMod val="75000"/>
                  </a:schemeClr>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text = line + strlen(label) + 1;</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text[</a:t>
            </a:r>
            <a:r>
              <a:rPr lang="en-US" sz="1200" dirty="0" err="1">
                <a:solidFill>
                  <a:srgbClr val="000000"/>
                </a:solidFill>
                <a:latin typeface="Consolas" panose="020B0609020204030204" pitchFamily="49" charset="0"/>
              </a:rPr>
              <a:t>strcspn</a:t>
            </a:r>
            <a:r>
              <a:rPr lang="en-US" sz="1200" dirty="0">
                <a:solidFill>
                  <a:srgbClr val="000000"/>
                </a:solidFill>
                <a:latin typeface="Consolas" panose="020B0609020204030204" pitchFamily="49" charset="0"/>
              </a:rPr>
              <a:t>(text, </a:t>
            </a:r>
            <a:r>
              <a:rPr lang="en-US" sz="1200" dirty="0">
                <a:solidFill>
                  <a:schemeClr val="tx2">
                    <a:lumMod val="75000"/>
                  </a:schemeClr>
                </a:solidFill>
                <a:latin typeface="Consolas" panose="020B0609020204030204" pitchFamily="49" charset="0"/>
              </a:rPr>
              <a:t>"\n"</a:t>
            </a:r>
            <a:r>
              <a:rPr lang="en-US" sz="1200" dirty="0">
                <a:solidFill>
                  <a:srgbClr val="000000"/>
                </a:solidFill>
                <a:latin typeface="Consolas" panose="020B0609020204030204" pitchFamily="49" charset="0"/>
              </a:rPr>
              <a:t>)] = </a:t>
            </a:r>
            <a:r>
              <a:rPr lang="en-US" sz="1200" dirty="0">
                <a:solidFill>
                  <a:schemeClr val="tx2">
                    <a:lumMod val="75000"/>
                  </a:schemeClr>
                </a:solidFill>
                <a:latin typeface="Consolas" panose="020B0609020204030204" pitchFamily="49" charset="0"/>
              </a:rPr>
              <a:t>'\0'</a:t>
            </a:r>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tempData.push_back</a:t>
            </a:r>
            <a:r>
              <a:rPr lang="en-US" sz="1200" dirty="0">
                <a:solidFill>
                  <a:srgbClr val="000000"/>
                </a:solidFill>
                <a:latin typeface="Consolas" panose="020B0609020204030204" pitchFamily="49" charset="0"/>
              </a:rPr>
              <a:t>(text);</a:t>
            </a:r>
          </a:p>
          <a:p>
            <a:r>
              <a:rPr lang="en-US" sz="1200" dirty="0" err="1">
                <a:solidFill>
                  <a:srgbClr val="000000"/>
                </a:solidFill>
                <a:latin typeface="Consolas" panose="020B0609020204030204" pitchFamily="49" charset="0"/>
              </a:rPr>
              <a:t>tempLabels.push_back</a:t>
            </a:r>
            <a:r>
              <a:rPr lang="en-US" sz="1200" dirty="0">
                <a:solidFill>
                  <a:srgbClr val="000000"/>
                </a:solidFill>
                <a:latin typeface="Consolas" panose="020B0609020204030204" pitchFamily="49" charset="0"/>
              </a:rPr>
              <a:t>(label);</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toLower</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tempData</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count</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a:t>
            </a:r>
            <a:endParaRPr lang="en-US" sz="1050" dirty="0"/>
          </a:p>
        </p:txBody>
      </p:sp>
    </p:spTree>
    <p:extLst>
      <p:ext uri="{BB962C8B-B14F-4D97-AF65-F5344CB8AC3E}">
        <p14:creationId xmlns:p14="http://schemas.microsoft.com/office/powerpoint/2010/main" val="2893432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6"/>
            <a:ext cx="7768680" cy="413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Also, in this step the letter pairs must be generated to be able to initialize the features matrix X. The array contains all combinations of </a:t>
            </a:r>
            <a:r>
              <a:rPr lang="en-US" sz="1200" dirty="0" err="1"/>
              <a:t>letter+letter</a:t>
            </a:r>
            <a:r>
              <a:rPr lang="en-US" sz="1200" dirty="0"/>
              <a:t> and </a:t>
            </a:r>
            <a:r>
              <a:rPr lang="en-US" sz="1200" dirty="0" err="1"/>
              <a:t>letter+space</a:t>
            </a:r>
            <a:r>
              <a:rPr lang="en-US" sz="1200" dirty="0"/>
              <a:t>:</a:t>
            </a:r>
          </a:p>
          <a:p>
            <a:pPr marL="0" lvl="0" indent="0" algn="l" rtl="0">
              <a:spcBef>
                <a:spcPts val="0"/>
              </a:spcBef>
              <a:spcAft>
                <a:spcPts val="0"/>
              </a:spcAft>
              <a:buNone/>
            </a:pPr>
            <a:endParaRPr lang="en-US" sz="1000" dirty="0"/>
          </a:p>
        </p:txBody>
      </p:sp>
      <p:sp>
        <p:nvSpPr>
          <p:cNvPr id="2" name="TextBox 1">
            <a:extLst>
              <a:ext uri="{FF2B5EF4-FFF2-40B4-BE49-F238E27FC236}">
                <a16:creationId xmlns:a16="http://schemas.microsoft.com/office/drawing/2014/main" id="{9F69D867-0324-C92F-0163-98CB68F70668}"/>
              </a:ext>
            </a:extLst>
          </p:cNvPr>
          <p:cNvSpPr txBox="1"/>
          <p:nvPr/>
        </p:nvSpPr>
        <p:spPr>
          <a:xfrm>
            <a:off x="720000" y="1802102"/>
            <a:ext cx="5954453" cy="2800767"/>
          </a:xfrm>
          <a:prstGeom prst="rect">
            <a:avLst/>
          </a:prstGeom>
          <a:noFill/>
          <a:ln>
            <a:noFill/>
          </a:ln>
        </p:spPr>
        <p:txBody>
          <a:bodyPr wrap="square" rtlCol="0">
            <a:spAutoFit/>
          </a:bodyPr>
          <a:lstStyle/>
          <a:p>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initializeLetterPairs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c1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c1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c1++)</a:t>
            </a:r>
          </a:p>
          <a:p>
            <a:r>
              <a:rPr lang="en-US" sz="1100" dirty="0">
                <a:solidFill>
                  <a:srgbClr val="000000"/>
                </a:solidFill>
                <a:latin typeface="Consolas" panose="020B0609020204030204" pitchFamily="49" charset="0"/>
              </a:rPr>
              <a:t>   {</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c2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c2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c2++)</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c2);</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(pair);</a:t>
            </a:r>
          </a:p>
          <a:p>
            <a:r>
              <a:rPr lang="en-US" sz="1100" dirty="0">
                <a:solidFill>
                  <a:srgbClr val="000000"/>
                </a:solidFill>
                <a:latin typeface="Consolas" panose="020B0609020204030204" pitchFamily="49" charset="0"/>
              </a:rPr>
              <a:t>      }</a:t>
            </a:r>
          </a:p>
          <a:p>
            <a:r>
              <a:rPr lang="en-US" sz="1100" dirty="0">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latin typeface="Consolas" panose="020B0609020204030204" pitchFamily="49" charset="0"/>
              </a:rPr>
              <a:t>(</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a:t>
            </a:r>
            <a:r>
              <a:rPr lang="en-US" sz="1100" dirty="0">
                <a:solidFill>
                  <a:schemeClr val="tx2">
                    <a:lumMod val="75000"/>
                  </a:schemeClr>
                </a:solidFill>
                <a:latin typeface="Consolas" panose="020B0609020204030204" pitchFamily="49" charset="0"/>
              </a:rPr>
              <a:t>"</a:t>
            </a:r>
            <a:r>
              <a:rPr lang="en-US" sz="1100" dirty="0">
                <a:solidFill>
                  <a:srgbClr val="A31515"/>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366174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8" name="TextBox 7">
            <a:extLst>
              <a:ext uri="{FF2B5EF4-FFF2-40B4-BE49-F238E27FC236}">
                <a16:creationId xmlns:a16="http://schemas.microsoft.com/office/drawing/2014/main" id="{8AC11CB1-CA3B-5F67-4D61-282D43A1AED1}"/>
              </a:ext>
            </a:extLst>
          </p:cNvPr>
          <p:cNvSpPr txBox="1"/>
          <p:nvPr/>
        </p:nvSpPr>
        <p:spPr>
          <a:xfrm>
            <a:off x="557317" y="1080491"/>
            <a:ext cx="8029366" cy="738664"/>
          </a:xfrm>
          <a:prstGeom prst="rect">
            <a:avLst/>
          </a:prstGeom>
          <a:noFill/>
        </p:spPr>
        <p:txBody>
          <a:bodyPr wrap="square" rtlCol="0">
            <a:spAutoFit/>
          </a:bodyPr>
          <a:lstStyle/>
          <a:p>
            <a:r>
              <a:rPr lang="en-US" dirty="0">
                <a:solidFill>
                  <a:schemeClr val="accent6"/>
                </a:solidFill>
              </a:rPr>
              <a:t>Number of lines starting with '</a:t>
            </a:r>
            <a:r>
              <a:rPr lang="en-US" dirty="0" err="1">
                <a:solidFill>
                  <a:schemeClr val="accent6"/>
                </a:solidFill>
              </a:rPr>
              <a:t>en</a:t>
            </a:r>
            <a:r>
              <a:rPr lang="en-US" dirty="0">
                <a:solidFill>
                  <a:schemeClr val="accent6"/>
                </a:solidFill>
              </a:rPr>
              <a:t>': 1829</a:t>
            </a:r>
          </a:p>
          <a:p>
            <a:r>
              <a:rPr lang="en-US" dirty="0">
                <a:solidFill>
                  <a:schemeClr val="accent6"/>
                </a:solidFill>
              </a:rPr>
              <a:t>Number of lines starting with '</a:t>
            </a:r>
            <a:r>
              <a:rPr lang="en-US" dirty="0" err="1">
                <a:solidFill>
                  <a:schemeClr val="accent6"/>
                </a:solidFill>
              </a:rPr>
              <a:t>nl</a:t>
            </a:r>
            <a:r>
              <a:rPr lang="en-US" dirty="0">
                <a:solidFill>
                  <a:schemeClr val="accent6"/>
                </a:solidFill>
              </a:rPr>
              <a:t>': 1911</a:t>
            </a:r>
          </a:p>
          <a:p>
            <a:r>
              <a:rPr lang="en-US" dirty="0">
                <a:solidFill>
                  <a:schemeClr val="accent6"/>
                </a:solidFill>
              </a:rPr>
              <a:t>Total: 3740</a:t>
            </a:r>
          </a:p>
        </p:txBody>
      </p:sp>
      <p:pic>
        <p:nvPicPr>
          <p:cNvPr id="4" name="Picture 3">
            <a:extLst>
              <a:ext uri="{FF2B5EF4-FFF2-40B4-BE49-F238E27FC236}">
                <a16:creationId xmlns:a16="http://schemas.microsoft.com/office/drawing/2014/main" id="{B84E3740-A6E8-3026-05BD-AD144325C6A0}"/>
              </a:ext>
            </a:extLst>
          </p:cNvPr>
          <p:cNvPicPr>
            <a:picLocks noChangeAspect="1"/>
          </p:cNvPicPr>
          <p:nvPr/>
        </p:nvPicPr>
        <p:blipFill>
          <a:blip r:embed="rId2"/>
          <a:stretch>
            <a:fillRect/>
          </a:stretch>
        </p:blipFill>
        <p:spPr>
          <a:xfrm>
            <a:off x="2541210" y="2189689"/>
            <a:ext cx="4061580" cy="2508786"/>
          </a:xfrm>
          <a:prstGeom prst="rect">
            <a:avLst/>
          </a:prstGeom>
        </p:spPr>
      </p:pic>
    </p:spTree>
    <p:extLst>
      <p:ext uri="{BB962C8B-B14F-4D97-AF65-F5344CB8AC3E}">
        <p14:creationId xmlns:p14="http://schemas.microsoft.com/office/powerpoint/2010/main" val="243145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amp Educational Programs by Slidesgo">
  <a:themeElements>
    <a:clrScheme name="Simple Light">
      <a:dk1>
        <a:srgbClr val="FFF9BF"/>
      </a:dk1>
      <a:lt1>
        <a:srgbClr val="243312"/>
      </a:lt1>
      <a:dk2>
        <a:srgbClr val="FF8F00"/>
      </a:dk2>
      <a:lt2>
        <a:srgbClr val="E4CBB5"/>
      </a:lt2>
      <a:accent1>
        <a:srgbClr val="FFFFFF"/>
      </a:accent1>
      <a:accent2>
        <a:srgbClr val="18201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303</TotalTime>
  <Words>1625</Words>
  <Application>Microsoft Office PowerPoint</Application>
  <PresentationFormat>On-screen Show (16:9)</PresentationFormat>
  <Paragraphs>170</Paragraphs>
  <Slides>16</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Nunito Light</vt:lpstr>
      <vt:lpstr>Anaheim</vt:lpstr>
      <vt:lpstr>Bebas Neue</vt:lpstr>
      <vt:lpstr>Lato</vt:lpstr>
      <vt:lpstr>Bevan</vt:lpstr>
      <vt:lpstr>Arial</vt:lpstr>
      <vt:lpstr>Consolas</vt:lpstr>
      <vt:lpstr>Camp Educational Programs by Slidesgo</vt:lpstr>
      <vt:lpstr>Language Classification using Naïve Bayes</vt:lpstr>
      <vt:lpstr>Table of contents</vt:lpstr>
      <vt:lpstr>Introduction</vt:lpstr>
      <vt:lpstr>Components</vt:lpstr>
      <vt:lpstr>Algorithm</vt:lpstr>
      <vt:lpstr>Problem</vt:lpstr>
      <vt:lpstr>Data Preprocessing</vt:lpstr>
      <vt:lpstr>Data Preprocessing</vt:lpstr>
      <vt:lpstr>Training</vt:lpstr>
      <vt:lpstr>Training</vt:lpstr>
      <vt:lpstr>Training</vt:lpstr>
      <vt:lpstr>Testing</vt:lpstr>
      <vt:lpstr>Testing</vt:lpstr>
      <vt:lpstr>Testing</vt:lpstr>
      <vt:lpstr>Results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Language Classification using Naïve Bayes</dc:title>
  <cp:lastModifiedBy>Melinda Anca Deac</cp:lastModifiedBy>
  <cp:revision>6</cp:revision>
  <dcterms:modified xsi:type="dcterms:W3CDTF">2024-01-17T13:29:35Z</dcterms:modified>
</cp:coreProperties>
</file>